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7"/>
  </p:notesMasterIdLst>
  <p:sldIdLst>
    <p:sldId id="256" r:id="rId10"/>
    <p:sldId id="259" r:id="rId11"/>
    <p:sldId id="260" r:id="rId12"/>
    <p:sldId id="261" r:id="rId13"/>
    <p:sldId id="262" r:id="rId14"/>
    <p:sldId id="268" r:id="rId15"/>
    <p:sldId id="263" r:id="rId16"/>
    <p:sldId id="276" r:id="rId17"/>
    <p:sldId id="282" r:id="rId18"/>
    <p:sldId id="284" r:id="rId19"/>
    <p:sldId id="285" r:id="rId20"/>
    <p:sldId id="286" r:id="rId21"/>
    <p:sldId id="264" r:id="rId22"/>
    <p:sldId id="280" r:id="rId23"/>
    <p:sldId id="287" r:id="rId24"/>
    <p:sldId id="288" r:id="rId25"/>
    <p:sldId id="289" r:id="rId26"/>
    <p:sldId id="265" r:id="rId27"/>
    <p:sldId id="272" r:id="rId28"/>
    <p:sldId id="266" r:id="rId29"/>
    <p:sldId id="270" r:id="rId30"/>
    <p:sldId id="271" r:id="rId31"/>
    <p:sldId id="267" r:id="rId32"/>
    <p:sldId id="269" r:id="rId33"/>
    <p:sldId id="273" r:id="rId34"/>
    <p:sldId id="274" r:id="rId35"/>
    <p:sldId id="275" r:id="rId36"/>
    <p:sldId id="290" r:id="rId37"/>
    <p:sldId id="294" r:id="rId38"/>
    <p:sldId id="293" r:id="rId39"/>
    <p:sldId id="292" r:id="rId40"/>
    <p:sldId id="291" r:id="rId41"/>
    <p:sldId id="295" r:id="rId42"/>
    <p:sldId id="296" r:id="rId43"/>
    <p:sldId id="277" r:id="rId44"/>
    <p:sldId id="278" r:id="rId45"/>
    <p:sldId id="279"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D0A2F-C9BF-4D34-9D11-E1A52DA1F8B6}" type="datetimeFigureOut">
              <a:rPr lang="nl-NL" smtClean="0"/>
              <a:t>29-1-2017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409E-7830-49A8-8F6F-E839F75E17B6}" type="slidenum">
              <a:rPr lang="nl-NL" smtClean="0"/>
              <a:t>‹nr.›</a:t>
            </a:fld>
            <a:endParaRPr lang="nl-NL"/>
          </a:p>
        </p:txBody>
      </p:sp>
    </p:spTree>
    <p:extLst>
      <p:ext uri="{BB962C8B-B14F-4D97-AF65-F5344CB8AC3E}">
        <p14:creationId xmlns:p14="http://schemas.microsoft.com/office/powerpoint/2010/main" val="349226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DA0E772-8361-4DF8-800A-B727A2B2EFC0}" type="slidenum">
              <a:rPr lang="nl-NL" smtClean="0">
                <a:solidFill>
                  <a:prstClr val="black"/>
                </a:solidFill>
              </a:rPr>
              <a:pPr/>
              <a:t>29</a:t>
            </a:fld>
            <a:endParaRPr lang="nl-NL" dirty="0">
              <a:solidFill>
                <a:prstClr val="black"/>
              </a:solidFill>
            </a:endParaRPr>
          </a:p>
        </p:txBody>
      </p:sp>
    </p:spTree>
    <p:extLst>
      <p:ext uri="{BB962C8B-B14F-4D97-AF65-F5344CB8AC3E}">
        <p14:creationId xmlns:p14="http://schemas.microsoft.com/office/powerpoint/2010/main" val="241281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DA0E772-8361-4DF8-800A-B727A2B2EFC0}" type="slidenum">
              <a:rPr lang="nl-NL" smtClean="0">
                <a:solidFill>
                  <a:prstClr val="black"/>
                </a:solidFill>
              </a:rPr>
              <a:pPr/>
              <a:t>30</a:t>
            </a:fld>
            <a:endParaRPr lang="nl-NL" dirty="0">
              <a:solidFill>
                <a:prstClr val="black"/>
              </a:solidFill>
            </a:endParaRPr>
          </a:p>
        </p:txBody>
      </p:sp>
    </p:spTree>
    <p:extLst>
      <p:ext uri="{BB962C8B-B14F-4D97-AF65-F5344CB8AC3E}">
        <p14:creationId xmlns:p14="http://schemas.microsoft.com/office/powerpoint/2010/main" val="241281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B8A4750-72C9-4BDF-B3E4-8A44029EC8EF}" type="datetimeFigureOut">
              <a:rPr lang="nl-NL" smtClean="0"/>
              <a:pPr/>
              <a:t>29-1-2017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8A4750-72C9-4BDF-B3E4-8A44029EC8EF}" type="datetimeFigureOut">
              <a:rPr lang="nl-NL" smtClean="0"/>
              <a:pPr/>
              <a:t>29-1-2017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8A4750-72C9-4BDF-B3E4-8A44029EC8EF}" type="datetimeFigureOut">
              <a:rPr lang="nl-NL" smtClean="0"/>
              <a:pPr/>
              <a:t>29-1-2017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5870EC-9C2C-42D9-AB76-28F4E89B11F7}"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585561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F4879-E087-4AA1-A041-626FA402F674}"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147307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73C3C7-7DEA-4020-BC71-86FCEC8ACA2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68739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B0791A-809F-4292-BB6B-272FC0E5C999}"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074939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060204-F801-484C-B598-4F826ED084D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5216289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D9E033-5BD0-4F4D-8C76-06B068A8816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471188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C73C04-C572-4DD2-8918-5464C47ADB30}"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354070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159B9-8649-4C88-A6A3-7EA39818B8C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653623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8A4750-72C9-4BDF-B3E4-8A44029EC8EF}" type="datetimeFigureOut">
              <a:rPr lang="nl-NL" smtClean="0"/>
              <a:pPr/>
              <a:t>29-1-2017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9259E0-0E07-4652-BD89-BDA5EF86E87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521922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E1D50E-3148-4B1B-BF02-BC577F42987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41615935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FDE7-9A18-4B2D-BCBD-82F8D6FD2CB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4099714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5870EC-9C2C-42D9-AB76-28F4E89B11F7}"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440964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F4879-E087-4AA1-A041-626FA402F674}"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714765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73C3C7-7DEA-4020-BC71-86FCEC8ACA2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891233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B0791A-809F-4292-BB6B-272FC0E5C999}"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242238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060204-F801-484C-B598-4F826ED084D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843378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D9E033-5BD0-4F4D-8C76-06B068A8816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861556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C73C04-C572-4DD2-8918-5464C47ADB30}"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6709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B8A4750-72C9-4BDF-B3E4-8A44029EC8EF}" type="datetimeFigureOut">
              <a:rPr lang="nl-NL" smtClean="0"/>
              <a:pPr/>
              <a:t>29-1-2017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159B9-8649-4C88-A6A3-7EA39818B8C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859634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9259E0-0E07-4652-BD89-BDA5EF86E87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699843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E1D50E-3148-4B1B-BF02-BC577F42987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770725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FDE7-9A18-4B2D-BCBD-82F8D6FD2CB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502664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5870EC-9C2C-42D9-AB76-28F4E89B11F7}"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919344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F4879-E087-4AA1-A041-626FA402F674}"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145843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73C3C7-7DEA-4020-BC71-86FCEC8ACA2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2843420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B0791A-809F-4292-BB6B-272FC0E5C999}"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95357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060204-F801-484C-B598-4F826ED084D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567595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D9E033-5BD0-4F4D-8C76-06B068A8816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63271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B8A4750-72C9-4BDF-B3E4-8A44029EC8EF}" type="datetimeFigureOut">
              <a:rPr lang="nl-NL" smtClean="0"/>
              <a:pPr/>
              <a:t>29-1-2017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C73C04-C572-4DD2-8918-5464C47ADB30}"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51755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159B9-8649-4C88-A6A3-7EA39818B8C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549656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9259E0-0E07-4652-BD89-BDA5EF86E87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202690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E1D50E-3148-4B1B-BF02-BC577F42987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618454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FDE7-9A18-4B2D-BCBD-82F8D6FD2CB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910072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5870EC-9C2C-42D9-AB76-28F4E89B11F7}"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197809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F4879-E087-4AA1-A041-626FA402F674}"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28239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73C3C7-7DEA-4020-BC71-86FCEC8ACA2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3673841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B0791A-809F-4292-BB6B-272FC0E5C999}"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2619036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060204-F801-484C-B598-4F826ED084D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641361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B8A4750-72C9-4BDF-B3E4-8A44029EC8EF}" type="datetimeFigureOut">
              <a:rPr lang="nl-NL" smtClean="0"/>
              <a:pPr/>
              <a:t>29-1-2017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D9E033-5BD0-4F4D-8C76-06B068A8816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295751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C73C04-C572-4DD2-8918-5464C47ADB30}"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370859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E159B9-8649-4C88-A6A3-7EA39818B8C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591604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9259E0-0E07-4652-BD89-BDA5EF86E87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1118821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E1D50E-3148-4B1B-BF02-BC577F42987F}"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574459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FDE7-9A18-4B2D-BCBD-82F8D6FD2CBA}" type="slidenum">
              <a:rPr lang="nl-NL">
                <a:solidFill>
                  <a:srgbClr val="000000"/>
                </a:solidFill>
              </a:rPr>
              <a:pPr>
                <a:defRPr/>
              </a:pPr>
              <a:t>‹nr.›</a:t>
            </a:fld>
            <a:endParaRPr lang="nl-NL" dirty="0">
              <a:solidFill>
                <a:srgbClr val="000000"/>
              </a:solidFill>
            </a:endParaRPr>
          </a:p>
        </p:txBody>
      </p:sp>
    </p:spTree>
    <p:extLst>
      <p:ext uri="{BB962C8B-B14F-4D97-AF65-F5344CB8AC3E}">
        <p14:creationId xmlns:p14="http://schemas.microsoft.com/office/powerpoint/2010/main" val="2456283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BFB7044D-3ECF-4938-A7BA-89D3EF902338}"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782461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F09C0058-BD97-44CA-B370-956B184557B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637166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FE74795-1F29-4B09-9080-BBE2AB367B62}"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2157502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9126A6FD-9240-436B-BB1E-9C247EE92F5C}"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454750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B8A4750-72C9-4BDF-B3E4-8A44029EC8EF}" type="datetimeFigureOut">
              <a:rPr lang="nl-NL" smtClean="0"/>
              <a:pPr/>
              <a:t>29-1-2017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dirty="0">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nl-NL" dirty="0">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FFB451E2-DF8A-49CB-9343-ED82BED8E38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121687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dirty="0">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13426188-33CD-4FC7-8AC8-96E8B7F412AE}"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808602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dirty="0">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206D071F-8FB0-4067-BE77-F99B3644F554}"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712007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50E3008-C3CD-4053-A8A2-0D9B3CE2A59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570719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2A9D5E6-71FC-4C80-BF24-FBF6595660E9}"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383736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C024F92-F1C1-4D4B-9055-3DD0C267B423}"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590510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219580E-532C-401D-8FE2-23CEE6BFE356}"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5206814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BFB7044D-3ECF-4938-A7BA-89D3EF902338}"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620210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F09C0058-BD97-44CA-B370-956B184557B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094558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FE74795-1F29-4B09-9080-BBE2AB367B62}"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0282067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B8A4750-72C9-4BDF-B3E4-8A44029EC8EF}" type="datetimeFigureOut">
              <a:rPr lang="nl-NL" smtClean="0"/>
              <a:pPr/>
              <a:t>29-1-2017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9126A6FD-9240-436B-BB1E-9C247EE92F5C}"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9722064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dirty="0">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nl-NL" dirty="0">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FFB451E2-DF8A-49CB-9343-ED82BED8E38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306956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dirty="0">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13426188-33CD-4FC7-8AC8-96E8B7F412AE}"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876421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dirty="0">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206D071F-8FB0-4067-BE77-F99B3644F554}"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695487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50E3008-C3CD-4053-A8A2-0D9B3CE2A59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3105475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2A9D5E6-71FC-4C80-BF24-FBF6595660E9}"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377090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C024F92-F1C1-4D4B-9055-3DD0C267B423}"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861867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219580E-532C-401D-8FE2-23CEE6BFE356}"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166152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BFB7044D-3ECF-4938-A7BA-89D3EF902338}"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917418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F09C0058-BD97-44CA-B370-956B184557B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733436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B8A4750-72C9-4BDF-B3E4-8A44029EC8EF}" type="datetimeFigureOut">
              <a:rPr lang="nl-NL" smtClean="0"/>
              <a:pPr/>
              <a:t>29-1-2017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FE74795-1F29-4B09-9080-BBE2AB367B62}"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40572548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9126A6FD-9240-436B-BB1E-9C247EE92F5C}"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68380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dirty="0">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nl-NL" dirty="0">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FFB451E2-DF8A-49CB-9343-ED82BED8E38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609205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dirty="0">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13426188-33CD-4FC7-8AC8-96E8B7F412AE}"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439219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dirty="0">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206D071F-8FB0-4067-BE77-F99B3644F554}"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282008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50E3008-C3CD-4053-A8A2-0D9B3CE2A59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371683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2A9D5E6-71FC-4C80-BF24-FBF6595660E9}"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804467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C024F92-F1C1-4D4B-9055-3DD0C267B423}"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557563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219580E-532C-401D-8FE2-23CEE6BFE356}"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94027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BFB7044D-3ECF-4938-A7BA-89D3EF902338}"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5641427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B8A4750-72C9-4BDF-B3E4-8A44029EC8EF}" type="datetimeFigureOut">
              <a:rPr lang="nl-NL" smtClean="0"/>
              <a:pPr/>
              <a:t>29-1-2017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303181-E782-437D-9311-01E1C70D640D}" type="slidenum">
              <a:rPr lang="nl-NL" smtClean="0"/>
              <a:pPr/>
              <a:t>‹nr.›</a:t>
            </a:fld>
            <a:endParaRPr lang="nl-N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F09C0058-BD97-44CA-B370-956B184557B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5525279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FE74795-1F29-4B09-9080-BBE2AB367B62}"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659445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9126A6FD-9240-436B-BB1E-9C247EE92F5C}"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7889284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dirty="0">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nl-NL" dirty="0">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FFB451E2-DF8A-49CB-9343-ED82BED8E38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464598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dirty="0">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dirty="0">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13426188-33CD-4FC7-8AC8-96E8B7F412AE}"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424195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dirty="0">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dirty="0">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206D071F-8FB0-4067-BE77-F99B3644F554}"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1858667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50E3008-C3CD-4053-A8A2-0D9B3CE2A59A}"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2890440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dirty="0">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dirty="0">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2A9D5E6-71FC-4C80-BF24-FBF6595660E9}"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12568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C024F92-F1C1-4D4B-9055-3DD0C267B423}"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187937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dirty="0">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219580E-532C-401D-8FE2-23CEE6BFE356}" type="slidenum">
              <a:rPr lang="nl-NL">
                <a:solidFill>
                  <a:srgbClr val="000000"/>
                </a:solidFill>
              </a:rPr>
              <a:pPr/>
              <a:t>‹nr.›</a:t>
            </a:fld>
            <a:endParaRPr lang="nl-NL" dirty="0">
              <a:solidFill>
                <a:srgbClr val="000000"/>
              </a:solidFill>
            </a:endParaRPr>
          </a:p>
        </p:txBody>
      </p:sp>
    </p:spTree>
    <p:extLst>
      <p:ext uri="{BB962C8B-B14F-4D97-AF65-F5344CB8AC3E}">
        <p14:creationId xmlns:p14="http://schemas.microsoft.com/office/powerpoint/2010/main" val="398899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A4750-72C9-4BDF-B3E4-8A44029EC8EF}" type="datetimeFigureOut">
              <a:rPr lang="nl-NL" smtClean="0"/>
              <a:pPr/>
              <a:t>29-1-2017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3181-E782-437D-9311-01E1C70D640D}"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491D440-594F-47EB-9209-1B955056BAF3}" type="slidenum">
              <a:rPr lang="nl-NL">
                <a:solidFill>
                  <a:srgbClr val="000000"/>
                </a:solidFill>
              </a:rPr>
              <a:pPr fontAlgn="base">
                <a:spcBef>
                  <a:spcPct val="0"/>
                </a:spcBef>
                <a:spcAft>
                  <a:spcPct val="0"/>
                </a:spcAft>
                <a:defRPr/>
              </a:pPr>
              <a:t>‹nr.›</a:t>
            </a:fld>
            <a:endParaRPr lang="nl-NL" dirty="0">
              <a:solidFill>
                <a:srgbClr val="000000"/>
              </a:solidFill>
            </a:endParaRPr>
          </a:p>
        </p:txBody>
      </p:sp>
    </p:spTree>
    <p:extLst>
      <p:ext uri="{BB962C8B-B14F-4D97-AF65-F5344CB8AC3E}">
        <p14:creationId xmlns:p14="http://schemas.microsoft.com/office/powerpoint/2010/main" val="693715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491D440-594F-47EB-9209-1B955056BAF3}" type="slidenum">
              <a:rPr lang="nl-NL">
                <a:solidFill>
                  <a:srgbClr val="000000"/>
                </a:solidFill>
              </a:rPr>
              <a:pPr fontAlgn="base">
                <a:spcBef>
                  <a:spcPct val="0"/>
                </a:spcBef>
                <a:spcAft>
                  <a:spcPct val="0"/>
                </a:spcAft>
                <a:defRPr/>
              </a:pPr>
              <a:t>‹nr.›</a:t>
            </a:fld>
            <a:endParaRPr lang="nl-NL" dirty="0">
              <a:solidFill>
                <a:srgbClr val="000000"/>
              </a:solidFill>
            </a:endParaRPr>
          </a:p>
        </p:txBody>
      </p:sp>
    </p:spTree>
    <p:extLst>
      <p:ext uri="{BB962C8B-B14F-4D97-AF65-F5344CB8AC3E}">
        <p14:creationId xmlns:p14="http://schemas.microsoft.com/office/powerpoint/2010/main" val="341540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491D440-594F-47EB-9209-1B955056BAF3}" type="slidenum">
              <a:rPr lang="nl-NL">
                <a:solidFill>
                  <a:srgbClr val="000000"/>
                </a:solidFill>
              </a:rPr>
              <a:pPr fontAlgn="base">
                <a:spcBef>
                  <a:spcPct val="0"/>
                </a:spcBef>
                <a:spcAft>
                  <a:spcPct val="0"/>
                </a:spcAft>
                <a:defRPr/>
              </a:pPr>
              <a:t>‹nr.›</a:t>
            </a:fld>
            <a:endParaRPr lang="nl-NL" dirty="0">
              <a:solidFill>
                <a:srgbClr val="000000"/>
              </a:solidFill>
            </a:endParaRPr>
          </a:p>
        </p:txBody>
      </p:sp>
    </p:spTree>
    <p:extLst>
      <p:ext uri="{BB962C8B-B14F-4D97-AF65-F5344CB8AC3E}">
        <p14:creationId xmlns:p14="http://schemas.microsoft.com/office/powerpoint/2010/main" val="3542415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491D440-594F-47EB-9209-1B955056BAF3}" type="slidenum">
              <a:rPr lang="nl-NL">
                <a:solidFill>
                  <a:srgbClr val="000000"/>
                </a:solidFill>
              </a:rPr>
              <a:pPr fontAlgn="base">
                <a:spcBef>
                  <a:spcPct val="0"/>
                </a:spcBef>
                <a:spcAft>
                  <a:spcPct val="0"/>
                </a:spcAft>
                <a:defRPr/>
              </a:pPr>
              <a:t>‹nr.›</a:t>
            </a:fld>
            <a:endParaRPr lang="nl-NL" dirty="0">
              <a:solidFill>
                <a:srgbClr val="000000"/>
              </a:solidFill>
            </a:endParaRPr>
          </a:p>
        </p:txBody>
      </p:sp>
    </p:spTree>
    <p:extLst>
      <p:ext uri="{BB962C8B-B14F-4D97-AF65-F5344CB8AC3E}">
        <p14:creationId xmlns:p14="http://schemas.microsoft.com/office/powerpoint/2010/main" val="19099950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1DAE1445-0EA6-4314-BDD6-37574B151926}" type="slidenum">
              <a:rPr lang="nl-NL">
                <a:solidFill>
                  <a:srgbClr val="000000"/>
                </a:solidFill>
              </a:rPr>
              <a:pPr fontAlgn="base">
                <a:spcBef>
                  <a:spcPct val="0"/>
                </a:spcBef>
                <a:spcAft>
                  <a:spcPct val="0"/>
                </a:spcAft>
              </a:pPr>
              <a:t>‹nr.›</a:t>
            </a:fld>
            <a:endParaRPr lang="nl-NL" dirty="0">
              <a:solidFill>
                <a:srgbClr val="000000"/>
              </a:solidFill>
            </a:endParaRPr>
          </a:p>
        </p:txBody>
      </p:sp>
    </p:spTree>
    <p:extLst>
      <p:ext uri="{BB962C8B-B14F-4D97-AF65-F5344CB8AC3E}">
        <p14:creationId xmlns:p14="http://schemas.microsoft.com/office/powerpoint/2010/main" val="2864683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1DAE1445-0EA6-4314-BDD6-37574B151926}" type="slidenum">
              <a:rPr lang="nl-NL">
                <a:solidFill>
                  <a:srgbClr val="000000"/>
                </a:solidFill>
              </a:rPr>
              <a:pPr fontAlgn="base">
                <a:spcBef>
                  <a:spcPct val="0"/>
                </a:spcBef>
                <a:spcAft>
                  <a:spcPct val="0"/>
                </a:spcAft>
              </a:pPr>
              <a:t>‹nr.›</a:t>
            </a:fld>
            <a:endParaRPr lang="nl-NL" dirty="0">
              <a:solidFill>
                <a:srgbClr val="000000"/>
              </a:solidFill>
            </a:endParaRPr>
          </a:p>
        </p:txBody>
      </p:sp>
    </p:spTree>
    <p:extLst>
      <p:ext uri="{BB962C8B-B14F-4D97-AF65-F5344CB8AC3E}">
        <p14:creationId xmlns:p14="http://schemas.microsoft.com/office/powerpoint/2010/main" val="37117975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1DAE1445-0EA6-4314-BDD6-37574B151926}" type="slidenum">
              <a:rPr lang="nl-NL">
                <a:solidFill>
                  <a:srgbClr val="000000"/>
                </a:solidFill>
              </a:rPr>
              <a:pPr fontAlgn="base">
                <a:spcBef>
                  <a:spcPct val="0"/>
                </a:spcBef>
                <a:spcAft>
                  <a:spcPct val="0"/>
                </a:spcAft>
              </a:pPr>
              <a:t>‹nr.›</a:t>
            </a:fld>
            <a:endParaRPr lang="nl-NL" dirty="0">
              <a:solidFill>
                <a:srgbClr val="000000"/>
              </a:solidFill>
            </a:endParaRPr>
          </a:p>
        </p:txBody>
      </p:sp>
    </p:spTree>
    <p:extLst>
      <p:ext uri="{BB962C8B-B14F-4D97-AF65-F5344CB8AC3E}">
        <p14:creationId xmlns:p14="http://schemas.microsoft.com/office/powerpoint/2010/main" val="30070273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nl-NL"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nl-NL"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1DAE1445-0EA6-4314-BDD6-37574B151926}" type="slidenum">
              <a:rPr lang="nl-NL">
                <a:solidFill>
                  <a:srgbClr val="000000"/>
                </a:solidFill>
              </a:rPr>
              <a:pPr fontAlgn="base">
                <a:spcBef>
                  <a:spcPct val="0"/>
                </a:spcBef>
                <a:spcAft>
                  <a:spcPct val="0"/>
                </a:spcAft>
              </a:pPr>
              <a:t>‹nr.›</a:t>
            </a:fld>
            <a:endParaRPr lang="nl-NL" dirty="0">
              <a:solidFill>
                <a:srgbClr val="000000"/>
              </a:solidFill>
            </a:endParaRPr>
          </a:p>
        </p:txBody>
      </p:sp>
    </p:spTree>
    <p:extLst>
      <p:ext uri="{BB962C8B-B14F-4D97-AF65-F5344CB8AC3E}">
        <p14:creationId xmlns:p14="http://schemas.microsoft.com/office/powerpoint/2010/main" val="36470847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uOk_lqPlXQE" TargetMode="External"/><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youtube.com/watch?v=QKsroORVBBQ" TargetMode="External"/><Relationship Id="rId9"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youtube.com/watch?v=uOk_lqPlXQE" TargetMode="External"/><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youtube.com/watch?v=QKsroORVBBQ" TargetMode="External"/><Relationship Id="rId9" Type="http://schemas.openxmlformats.org/officeDocument/2006/relationships/image" Target="../media/image36.jp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50.xml"/><Relationship Id="rId7" Type="http://schemas.openxmlformats.org/officeDocument/2006/relationships/image" Target="../media/image3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www.youtube.com/watch?v=D6JN0l7A_mE&amp;feature=relat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Layout" Target="../slideLayouts/slideLayout83.xml"/><Relationship Id="rId7" Type="http://schemas.openxmlformats.org/officeDocument/2006/relationships/hyperlink" Target="http://www.youtube.com/watch?v=x4CKd_AQefY&amp;NR=1"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2.jpeg"/><Relationship Id="rId11" Type="http://schemas.openxmlformats.org/officeDocument/2006/relationships/image" Target="../media/image45.png"/><Relationship Id="rId5" Type="http://schemas.openxmlformats.org/officeDocument/2006/relationships/image" Target="../media/image41.jpeg"/><Relationship Id="rId10" Type="http://schemas.openxmlformats.org/officeDocument/2006/relationships/image" Target="../media/image44.jpeg"/><Relationship Id="rId4" Type="http://schemas.openxmlformats.org/officeDocument/2006/relationships/hyperlink" Target="http://www.youtube.com/watch?v=9gz9PG3Fu0g&amp;NR=1&amp;feature=endscreen" TargetMode="External"/><Relationship Id="rId9" Type="http://schemas.openxmlformats.org/officeDocument/2006/relationships/hyperlink" Target="http://www.youtube.com/watch?v=3rqhoOgJjiU&amp;feature=related"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6Onwxj-B9EM" TargetMode="External"/><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hyperlink" Target="http://www.youtube.com/watch?v=Xh3z89u1NtY" TargetMode="External"/><Relationship Id="rId1" Type="http://schemas.openxmlformats.org/officeDocument/2006/relationships/slideLayout" Target="../slideLayouts/slideLayout94.xml"/><Relationship Id="rId6" Type="http://schemas.openxmlformats.org/officeDocument/2006/relationships/image" Target="../media/image48.jpeg"/><Relationship Id="rId5" Type="http://schemas.openxmlformats.org/officeDocument/2006/relationships/hyperlink" Target="http://www.youtube.com/watch?v=vZo4imTt4Og" TargetMode="External"/><Relationship Id="rId10" Type="http://schemas.openxmlformats.org/officeDocument/2006/relationships/image" Target="../media/image51.jpeg"/><Relationship Id="rId4" Type="http://schemas.openxmlformats.org/officeDocument/2006/relationships/image" Target="../media/image47.jpeg"/><Relationship Id="rId9"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10" y="857232"/>
            <a:ext cx="7772400" cy="1470025"/>
          </a:xfrm>
        </p:spPr>
        <p:txBody>
          <a:bodyPr/>
          <a:lstStyle/>
          <a:p>
            <a:r>
              <a:rPr lang="en-US" b="1" dirty="0" smtClean="0"/>
              <a:t>De 19e </a:t>
            </a:r>
            <a:r>
              <a:rPr lang="en-US" b="1" dirty="0" err="1" smtClean="0"/>
              <a:t>eeuw</a:t>
            </a:r>
            <a:r>
              <a:rPr lang="en-US" b="1" dirty="0" smtClean="0"/>
              <a:t/>
            </a:r>
            <a:br>
              <a:rPr lang="en-US" b="1" dirty="0" smtClean="0"/>
            </a:br>
            <a:r>
              <a:rPr lang="en-US" b="1" dirty="0" smtClean="0"/>
              <a:t>( 1800- 1900)</a:t>
            </a:r>
            <a:endParaRPr lang="nl-NL" b="1" dirty="0"/>
          </a:p>
        </p:txBody>
      </p:sp>
      <p:sp>
        <p:nvSpPr>
          <p:cNvPr id="3" name="Ondertitel 2"/>
          <p:cNvSpPr>
            <a:spLocks noGrp="1"/>
          </p:cNvSpPr>
          <p:nvPr>
            <p:ph type="subTitle" idx="1"/>
          </p:nvPr>
        </p:nvSpPr>
        <p:spPr>
          <a:xfrm>
            <a:off x="395536" y="3284984"/>
            <a:ext cx="8064896" cy="1752600"/>
          </a:xfrm>
        </p:spPr>
        <p:txBody>
          <a:bodyPr>
            <a:normAutofit/>
          </a:bodyPr>
          <a:lstStyle/>
          <a:p>
            <a:r>
              <a:rPr lang="en-US" sz="4000" dirty="0" err="1" smtClean="0"/>
              <a:t>Cultuur</a:t>
            </a:r>
            <a:r>
              <a:rPr lang="en-US" sz="4000" dirty="0" smtClean="0"/>
              <a:t> van </a:t>
            </a:r>
            <a:r>
              <a:rPr lang="en-US" sz="4000" b="1" dirty="0" err="1" smtClean="0"/>
              <a:t>Romantiek</a:t>
            </a:r>
            <a:r>
              <a:rPr lang="en-US" sz="4000" dirty="0" smtClean="0"/>
              <a:t> en </a:t>
            </a:r>
            <a:r>
              <a:rPr lang="en-US" sz="4000" b="1" dirty="0" err="1" smtClean="0"/>
              <a:t>Realisme</a:t>
            </a:r>
            <a:endParaRPr lang="nl-NL"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lstStyle/>
          <a:p>
            <a:r>
              <a:rPr lang="nl-NL" altLang="nl-NL"/>
              <a:t>Onderwerpen schilderijen</a:t>
            </a:r>
          </a:p>
        </p:txBody>
      </p:sp>
      <p:sp>
        <p:nvSpPr>
          <p:cNvPr id="4099" name="Text Box 3"/>
          <p:cNvSpPr txBox="1">
            <a:spLocks noChangeArrowheads="1"/>
          </p:cNvSpPr>
          <p:nvPr/>
        </p:nvSpPr>
        <p:spPr bwMode="auto">
          <a:xfrm>
            <a:off x="0" y="1352550"/>
            <a:ext cx="91440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50000"/>
              </a:spcBef>
              <a:buFontTx/>
              <a:buChar char="-"/>
            </a:pPr>
            <a:r>
              <a:rPr lang="nl-NL" altLang="nl-NL" sz="2800" dirty="0" smtClean="0"/>
              <a:t>  Historische </a:t>
            </a:r>
            <a:r>
              <a:rPr lang="nl-NL" altLang="nl-NL" sz="2800" dirty="0"/>
              <a:t>onderwerpen (Middeleeuwen en eigentijdse </a:t>
            </a:r>
            <a:r>
              <a:rPr lang="nl-NL" altLang="nl-NL" sz="2800" dirty="0" smtClean="0"/>
              <a:t> </a:t>
            </a:r>
            <a:br>
              <a:rPr lang="nl-NL" altLang="nl-NL" sz="2800" dirty="0" smtClean="0"/>
            </a:br>
            <a:r>
              <a:rPr lang="nl-NL" altLang="nl-NL" sz="2800" dirty="0" smtClean="0"/>
              <a:t>   gebeurtenissen)</a:t>
            </a:r>
            <a:br>
              <a:rPr lang="nl-NL" altLang="nl-NL" sz="2800" dirty="0" smtClean="0"/>
            </a:br>
            <a:r>
              <a:rPr lang="nl-NL" altLang="nl-NL" sz="2800" dirty="0" smtClean="0"/>
              <a:t>   </a:t>
            </a:r>
            <a:r>
              <a:rPr lang="nl-NL" altLang="nl-NL" sz="2800" i="1" dirty="0" err="1" smtClean="0"/>
              <a:t>Géricault</a:t>
            </a:r>
            <a:endParaRPr lang="nl-NL" altLang="nl-NL" sz="2800" i="1" dirty="0"/>
          </a:p>
          <a:p>
            <a:pPr lvl="1">
              <a:spcBef>
                <a:spcPct val="50000"/>
              </a:spcBef>
              <a:buFontTx/>
              <a:buChar char="-"/>
            </a:pPr>
            <a:r>
              <a:rPr lang="nl-NL" altLang="nl-NL" sz="2800" dirty="0" smtClean="0"/>
              <a:t>  Exotische </a:t>
            </a:r>
            <a:r>
              <a:rPr lang="nl-NL" altLang="nl-NL" sz="2800" dirty="0"/>
              <a:t>onderwerpen (vreemd, puur en </a:t>
            </a:r>
            <a:r>
              <a:rPr lang="nl-NL" altLang="nl-NL" sz="2800" dirty="0" smtClean="0"/>
              <a:t>erotisch)</a:t>
            </a:r>
            <a:br>
              <a:rPr lang="nl-NL" altLang="nl-NL" sz="2800" dirty="0" smtClean="0"/>
            </a:br>
            <a:r>
              <a:rPr lang="nl-NL" altLang="nl-NL" sz="2800" dirty="0" smtClean="0"/>
              <a:t>   </a:t>
            </a:r>
            <a:r>
              <a:rPr lang="nl-NL" altLang="nl-NL" sz="2800" i="1" dirty="0" err="1" smtClean="0"/>
              <a:t>Delacroix</a:t>
            </a:r>
            <a:endParaRPr lang="nl-NL" altLang="nl-NL" sz="2800" i="1" dirty="0"/>
          </a:p>
          <a:p>
            <a:pPr lvl="1">
              <a:spcBef>
                <a:spcPct val="50000"/>
              </a:spcBef>
              <a:buFontTx/>
              <a:buChar char="-"/>
            </a:pPr>
            <a:r>
              <a:rPr lang="nl-NL" altLang="nl-NL" sz="2800" dirty="0" smtClean="0"/>
              <a:t>  Natuur </a:t>
            </a:r>
            <a:r>
              <a:rPr lang="nl-NL" altLang="nl-NL" sz="2800" dirty="0"/>
              <a:t>(lieflijk, natuurgeweld, </a:t>
            </a:r>
            <a:r>
              <a:rPr lang="nl-NL" altLang="nl-NL" sz="2800" dirty="0" smtClean="0"/>
              <a:t>overweldigend/religieus)</a:t>
            </a:r>
            <a:br>
              <a:rPr lang="nl-NL" altLang="nl-NL" sz="2800" dirty="0" smtClean="0"/>
            </a:br>
            <a:r>
              <a:rPr lang="nl-NL" altLang="nl-NL" sz="2800" dirty="0" smtClean="0"/>
              <a:t>   </a:t>
            </a:r>
            <a:r>
              <a:rPr lang="nl-NL" altLang="nl-NL" sz="2800" i="1" dirty="0" smtClean="0"/>
              <a:t>Caspar David Friedrich</a:t>
            </a:r>
            <a:endParaRPr lang="nl-NL" altLang="nl-NL" sz="2800" i="1" dirty="0"/>
          </a:p>
          <a:p>
            <a:pPr>
              <a:spcBef>
                <a:spcPct val="50000"/>
              </a:spcBef>
            </a:pPr>
            <a:endParaRPr lang="nl-NL" altLang="nl-NL" sz="2800" i="1" dirty="0"/>
          </a:p>
        </p:txBody>
      </p:sp>
    </p:spTree>
    <p:extLst>
      <p:ext uri="{BB962C8B-B14F-4D97-AF65-F5344CB8AC3E}">
        <p14:creationId xmlns:p14="http://schemas.microsoft.com/office/powerpoint/2010/main" val="14133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2" algn="ctr" rtl="0">
              <a:spcBef>
                <a:spcPct val="0"/>
              </a:spcBef>
            </a:pPr>
            <a:r>
              <a:rPr lang="nl-NL" altLang="nl-NL" sz="3200" i="1" dirty="0" err="1" smtClean="0">
                <a:solidFill>
                  <a:schemeClr val="tx1"/>
                </a:solidFill>
                <a:latin typeface="+mn-lt"/>
              </a:rPr>
              <a:t>Géricault</a:t>
            </a:r>
            <a:r>
              <a:rPr lang="nl-NL" altLang="nl-NL" sz="2800" i="1" dirty="0" smtClean="0"/>
              <a:t/>
            </a:r>
            <a:br>
              <a:rPr lang="nl-NL" altLang="nl-NL" sz="2800" i="1" dirty="0" smtClean="0"/>
            </a:br>
            <a:endParaRPr lang="nl-NL" dirty="0"/>
          </a:p>
        </p:txBody>
      </p:sp>
      <p:pic>
        <p:nvPicPr>
          <p:cNvPr id="3" name="Picture 2" descr="F:\12GericaultMedus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6844952" cy="546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45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delacro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delacroi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http://www.skidmore.edu/academics/fll/janzalon/revolution/delacroi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54" y="908720"/>
            <a:ext cx="41148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unstkopie.nl/kunst/caspar_david_friedrich/5945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145" y="327855"/>
            <a:ext cx="44577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5496" y="4149080"/>
            <a:ext cx="1054584" cy="369332"/>
          </a:xfrm>
          <a:prstGeom prst="rect">
            <a:avLst/>
          </a:prstGeom>
          <a:noFill/>
        </p:spPr>
        <p:txBody>
          <a:bodyPr wrap="none" rtlCol="0">
            <a:spAutoFit/>
          </a:bodyPr>
          <a:lstStyle/>
          <a:p>
            <a:r>
              <a:rPr lang="nl-NL" dirty="0" err="1" smtClean="0"/>
              <a:t>Delacroix</a:t>
            </a:r>
            <a:endParaRPr lang="nl-NL" dirty="0"/>
          </a:p>
        </p:txBody>
      </p:sp>
      <p:sp>
        <p:nvSpPr>
          <p:cNvPr id="5" name="Tekstvak 4"/>
          <p:cNvSpPr txBox="1"/>
          <p:nvPr/>
        </p:nvSpPr>
        <p:spPr>
          <a:xfrm>
            <a:off x="6688886" y="6133946"/>
            <a:ext cx="2283959" cy="369332"/>
          </a:xfrm>
          <a:prstGeom prst="rect">
            <a:avLst/>
          </a:prstGeom>
          <a:noFill/>
        </p:spPr>
        <p:txBody>
          <a:bodyPr wrap="none" rtlCol="0">
            <a:spAutoFit/>
          </a:bodyPr>
          <a:lstStyle/>
          <a:p>
            <a:r>
              <a:rPr lang="nl-NL" dirty="0" smtClean="0"/>
              <a:t>Caspar David Friedrich</a:t>
            </a:r>
            <a:endParaRPr lang="nl-NL" dirty="0"/>
          </a:p>
        </p:txBody>
      </p:sp>
    </p:spTree>
    <p:extLst>
      <p:ext uri="{BB962C8B-B14F-4D97-AF65-F5344CB8AC3E}">
        <p14:creationId xmlns:p14="http://schemas.microsoft.com/office/powerpoint/2010/main" val="1888029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Reacties</a:t>
            </a:r>
            <a:r>
              <a:rPr lang="en-US" b="1" dirty="0" smtClean="0"/>
              <a:t> van </a:t>
            </a:r>
            <a:r>
              <a:rPr lang="en-US" b="1" dirty="0" err="1" smtClean="0"/>
              <a:t>kunst</a:t>
            </a:r>
            <a:r>
              <a:rPr lang="en-US" b="1" dirty="0" smtClean="0"/>
              <a:t> op </a:t>
            </a:r>
            <a:r>
              <a:rPr lang="en-US" b="1" dirty="0" err="1" smtClean="0"/>
              <a:t>ontwikkeling</a:t>
            </a:r>
            <a:r>
              <a:rPr lang="en-US" b="1" dirty="0" smtClean="0"/>
              <a:t> </a:t>
            </a:r>
            <a:br>
              <a:rPr lang="en-US" b="1" dirty="0" smtClean="0"/>
            </a:br>
            <a:r>
              <a:rPr lang="en-US" b="1" dirty="0" smtClean="0"/>
              <a:t>in de </a:t>
            </a:r>
            <a:r>
              <a:rPr lang="en-US" b="1" dirty="0" err="1" smtClean="0"/>
              <a:t>maatschappij</a:t>
            </a:r>
            <a:r>
              <a:rPr lang="en-US" b="1" dirty="0" smtClean="0"/>
              <a:t>: </a:t>
            </a:r>
            <a:r>
              <a:rPr lang="en-US" b="1" dirty="0" err="1" smtClean="0"/>
              <a:t>realisme</a:t>
            </a:r>
            <a:endParaRPr lang="nl-NL" b="1" dirty="0"/>
          </a:p>
        </p:txBody>
      </p:sp>
      <p:sp>
        <p:nvSpPr>
          <p:cNvPr id="3" name="Tijdelijke aanduiding voor inhoud 2"/>
          <p:cNvSpPr>
            <a:spLocks noGrp="1"/>
          </p:cNvSpPr>
          <p:nvPr>
            <p:ph idx="1"/>
          </p:nvPr>
        </p:nvSpPr>
        <p:spPr/>
        <p:txBody>
          <a:bodyPr/>
          <a:lstStyle/>
          <a:p>
            <a:r>
              <a:rPr lang="en-US" dirty="0" smtClean="0"/>
              <a:t>De </a:t>
            </a:r>
            <a:r>
              <a:rPr lang="en-US" dirty="0" err="1" smtClean="0"/>
              <a:t>armoede</a:t>
            </a:r>
            <a:r>
              <a:rPr lang="en-US" dirty="0" smtClean="0"/>
              <a:t> </a:t>
            </a:r>
            <a:r>
              <a:rPr lang="en-US" dirty="0" err="1" smtClean="0"/>
              <a:t>waarin</a:t>
            </a:r>
            <a:r>
              <a:rPr lang="en-US" dirty="0" smtClean="0"/>
              <a:t> </a:t>
            </a:r>
            <a:r>
              <a:rPr lang="en-US" dirty="0" err="1" smtClean="0"/>
              <a:t>arbeiders</a:t>
            </a:r>
            <a:r>
              <a:rPr lang="en-US" dirty="0" smtClean="0"/>
              <a:t> </a:t>
            </a:r>
            <a:r>
              <a:rPr lang="en-US" dirty="0" err="1" smtClean="0"/>
              <a:t>moeten</a:t>
            </a:r>
            <a:r>
              <a:rPr lang="en-US" dirty="0" smtClean="0"/>
              <a:t> </a:t>
            </a:r>
            <a:r>
              <a:rPr lang="en-US" dirty="0" err="1" smtClean="0"/>
              <a:t>leven</a:t>
            </a:r>
            <a:r>
              <a:rPr lang="en-US" dirty="0" smtClean="0"/>
              <a:t> en de </a:t>
            </a:r>
            <a:r>
              <a:rPr lang="en-US" dirty="0" err="1" smtClean="0"/>
              <a:t>rijkdom</a:t>
            </a:r>
            <a:r>
              <a:rPr lang="en-US" dirty="0" smtClean="0"/>
              <a:t> </a:t>
            </a:r>
            <a:r>
              <a:rPr lang="en-US" dirty="0" err="1" smtClean="0"/>
              <a:t>waarin</a:t>
            </a:r>
            <a:r>
              <a:rPr lang="en-US" dirty="0" smtClean="0"/>
              <a:t> de </a:t>
            </a:r>
            <a:r>
              <a:rPr lang="en-US" dirty="0" err="1" smtClean="0"/>
              <a:t>fabrikanten</a:t>
            </a:r>
            <a:r>
              <a:rPr lang="en-US" dirty="0" smtClean="0"/>
              <a:t> </a:t>
            </a:r>
            <a:r>
              <a:rPr lang="en-US" dirty="0" err="1" smtClean="0"/>
              <a:t>leven</a:t>
            </a:r>
            <a:r>
              <a:rPr lang="en-US" dirty="0" smtClean="0"/>
              <a:t> </a:t>
            </a:r>
            <a:r>
              <a:rPr lang="en-US" dirty="0" err="1" smtClean="0"/>
              <a:t>zorgt</a:t>
            </a:r>
            <a:r>
              <a:rPr lang="en-US" dirty="0" smtClean="0"/>
              <a:t> </a:t>
            </a:r>
            <a:r>
              <a:rPr lang="en-US" dirty="0" err="1" smtClean="0"/>
              <a:t>voor</a:t>
            </a:r>
            <a:r>
              <a:rPr lang="en-US" dirty="0" smtClean="0"/>
              <a:t> </a:t>
            </a:r>
            <a:r>
              <a:rPr lang="en-US" dirty="0" err="1" smtClean="0"/>
              <a:t>een</a:t>
            </a:r>
            <a:r>
              <a:rPr lang="en-US" dirty="0" smtClean="0"/>
              <a:t> </a:t>
            </a:r>
            <a:r>
              <a:rPr lang="en-US" dirty="0" err="1" smtClean="0"/>
              <a:t>reactie</a:t>
            </a:r>
            <a:endParaRPr lang="en-US" dirty="0" smtClean="0"/>
          </a:p>
          <a:p>
            <a:r>
              <a:rPr lang="en-US" dirty="0" err="1" smtClean="0"/>
              <a:t>Een</a:t>
            </a:r>
            <a:r>
              <a:rPr lang="en-US" dirty="0" smtClean="0"/>
              <a:t> </a:t>
            </a:r>
            <a:r>
              <a:rPr lang="en-US" dirty="0" err="1" smtClean="0"/>
              <a:t>groep</a:t>
            </a:r>
            <a:r>
              <a:rPr lang="en-US" dirty="0" smtClean="0"/>
              <a:t> </a:t>
            </a:r>
            <a:r>
              <a:rPr lang="en-US" dirty="0" err="1" smtClean="0"/>
              <a:t>kunstenaars</a:t>
            </a:r>
            <a:r>
              <a:rPr lang="en-US" dirty="0" smtClean="0"/>
              <a:t> </a:t>
            </a:r>
            <a:r>
              <a:rPr lang="en-US" dirty="0" err="1" smtClean="0"/>
              <a:t>kiest</a:t>
            </a:r>
            <a:r>
              <a:rPr lang="en-US" dirty="0" smtClean="0"/>
              <a:t> </a:t>
            </a:r>
            <a:r>
              <a:rPr lang="en-US" dirty="0" err="1" smtClean="0"/>
              <a:t>ervoor</a:t>
            </a:r>
            <a:r>
              <a:rPr lang="en-US" dirty="0" smtClean="0"/>
              <a:t> </a:t>
            </a:r>
            <a:r>
              <a:rPr lang="en-US" dirty="0" err="1" smtClean="0"/>
              <a:t>dit</a:t>
            </a:r>
            <a:r>
              <a:rPr lang="en-US" dirty="0" smtClean="0"/>
              <a:t> </a:t>
            </a:r>
            <a:r>
              <a:rPr lang="en-US" dirty="0" err="1" smtClean="0"/>
              <a:t>harde</a:t>
            </a:r>
            <a:r>
              <a:rPr lang="en-US" dirty="0" smtClean="0"/>
              <a:t> </a:t>
            </a:r>
            <a:r>
              <a:rPr lang="en-US" dirty="0" err="1" smtClean="0"/>
              <a:t>arbeiders</a:t>
            </a:r>
            <a:r>
              <a:rPr lang="en-US" dirty="0" smtClean="0"/>
              <a:t> </a:t>
            </a:r>
            <a:r>
              <a:rPr lang="en-US" dirty="0" err="1" smtClean="0"/>
              <a:t>leven</a:t>
            </a:r>
            <a:r>
              <a:rPr lang="en-US" dirty="0"/>
              <a:t> </a:t>
            </a:r>
            <a:r>
              <a:rPr lang="en-US" dirty="0" err="1" smtClean="0"/>
              <a:t>als</a:t>
            </a:r>
            <a:r>
              <a:rPr lang="en-US" dirty="0" smtClean="0"/>
              <a:t> </a:t>
            </a:r>
            <a:r>
              <a:rPr lang="en-US" dirty="0" err="1" smtClean="0"/>
              <a:t>thema</a:t>
            </a:r>
            <a:r>
              <a:rPr lang="en-US" dirty="0" smtClean="0"/>
              <a:t> in </a:t>
            </a:r>
            <a:r>
              <a:rPr lang="en-US" dirty="0" err="1" smtClean="0"/>
              <a:t>hun</a:t>
            </a:r>
            <a:r>
              <a:rPr lang="en-US" dirty="0" smtClean="0"/>
              <a:t> </a:t>
            </a:r>
            <a:r>
              <a:rPr lang="en-US" dirty="0" err="1" smtClean="0"/>
              <a:t>werk</a:t>
            </a:r>
            <a:r>
              <a:rPr lang="en-US" dirty="0" smtClean="0"/>
              <a:t> </a:t>
            </a:r>
            <a:r>
              <a:rPr lang="en-US" dirty="0" err="1" smtClean="0"/>
              <a:t>te</a:t>
            </a:r>
            <a:r>
              <a:rPr lang="en-US" dirty="0" smtClean="0"/>
              <a:t> </a:t>
            </a:r>
            <a:r>
              <a:rPr lang="en-US" dirty="0" err="1" smtClean="0"/>
              <a:t>nemen</a:t>
            </a:r>
            <a:r>
              <a:rPr lang="en-US" dirty="0" smtClean="0"/>
              <a:t>. </a:t>
            </a:r>
            <a:r>
              <a:rPr lang="en-US" dirty="0" err="1" smtClean="0"/>
              <a:t>Zij</a:t>
            </a:r>
            <a:r>
              <a:rPr lang="en-US" dirty="0" smtClean="0"/>
              <a:t> </a:t>
            </a:r>
            <a:r>
              <a:rPr lang="en-US" dirty="0" err="1" smtClean="0"/>
              <a:t>willen</a:t>
            </a:r>
            <a:r>
              <a:rPr lang="en-US" dirty="0" smtClean="0"/>
              <a:t> de </a:t>
            </a:r>
            <a:r>
              <a:rPr lang="en-US" b="1" i="1" dirty="0" err="1" smtClean="0"/>
              <a:t>realiteit</a:t>
            </a:r>
            <a:r>
              <a:rPr lang="en-US" dirty="0" smtClean="0"/>
              <a:t> van </a:t>
            </a:r>
            <a:r>
              <a:rPr lang="en-US" dirty="0" err="1" smtClean="0"/>
              <a:t>alle</a:t>
            </a:r>
            <a:r>
              <a:rPr lang="en-US" dirty="0" smtClean="0"/>
              <a:t> dag </a:t>
            </a:r>
            <a:r>
              <a:rPr lang="en-US" dirty="0" err="1" smtClean="0"/>
              <a:t>juist</a:t>
            </a:r>
            <a:r>
              <a:rPr lang="en-US" dirty="0" smtClean="0"/>
              <a:t> </a:t>
            </a:r>
            <a:r>
              <a:rPr lang="en-US" dirty="0" err="1" smtClean="0"/>
              <a:t>weergeven</a:t>
            </a:r>
            <a:r>
              <a:rPr lang="en-US" dirty="0" smtClean="0"/>
              <a:t>. In </a:t>
            </a:r>
            <a:r>
              <a:rPr lang="en-US" dirty="0" err="1" smtClean="0"/>
              <a:t>hun</a:t>
            </a:r>
            <a:r>
              <a:rPr lang="en-US" dirty="0" smtClean="0"/>
              <a:t> </a:t>
            </a:r>
            <a:r>
              <a:rPr lang="en-US" dirty="0" err="1" smtClean="0"/>
              <a:t>werk</a:t>
            </a:r>
            <a:r>
              <a:rPr lang="en-US" dirty="0" smtClean="0"/>
              <a:t> </a:t>
            </a:r>
            <a:r>
              <a:rPr lang="en-US" dirty="0" err="1" smtClean="0"/>
              <a:t>staan</a:t>
            </a:r>
            <a:r>
              <a:rPr lang="en-US" dirty="0" smtClean="0"/>
              <a:t> </a:t>
            </a:r>
            <a:r>
              <a:rPr lang="en-US" dirty="0" err="1" smtClean="0"/>
              <a:t>arbeiders</a:t>
            </a:r>
            <a:r>
              <a:rPr lang="en-US" dirty="0" smtClean="0"/>
              <a:t> </a:t>
            </a:r>
            <a:r>
              <a:rPr lang="en-US" dirty="0" err="1" smtClean="0"/>
              <a:t>vaak</a:t>
            </a:r>
            <a:r>
              <a:rPr lang="en-US" dirty="0" smtClean="0"/>
              <a:t> </a:t>
            </a:r>
            <a:r>
              <a:rPr lang="en-US" dirty="0" err="1" smtClean="0"/>
              <a:t>centraal</a:t>
            </a:r>
            <a:r>
              <a:rPr lang="en-US" dirty="0" smtClean="0"/>
              <a:t>.</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Het </a:t>
            </a:r>
            <a:r>
              <a:rPr lang="en-US" b="1" dirty="0" err="1" smtClean="0"/>
              <a:t>Realisme</a:t>
            </a:r>
            <a:endParaRPr lang="nl-NL" b="1" dirty="0"/>
          </a:p>
        </p:txBody>
      </p:sp>
      <p:pic>
        <p:nvPicPr>
          <p:cNvPr id="34818" name="Picture 2" descr="http://www.digischool.nl/kleioscoop/realisme.jpg"/>
          <p:cNvPicPr>
            <a:picLocks noChangeAspect="1" noChangeArrowheads="1"/>
          </p:cNvPicPr>
          <p:nvPr/>
        </p:nvPicPr>
        <p:blipFill>
          <a:blip r:embed="rId2" cstate="print"/>
          <a:srcRect/>
          <a:stretch>
            <a:fillRect/>
          </a:stretch>
        </p:blipFill>
        <p:spPr bwMode="auto">
          <a:xfrm>
            <a:off x="1643082" y="1340768"/>
            <a:ext cx="5715000" cy="457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ChangeArrowheads="1"/>
          </p:cNvSpPr>
          <p:nvPr/>
        </p:nvSpPr>
        <p:spPr bwMode="auto">
          <a:xfrm>
            <a:off x="0" y="3140968"/>
            <a:ext cx="9144000" cy="3717032"/>
          </a:xfrm>
          <a:prstGeom prst="rect">
            <a:avLst/>
          </a:prstGeom>
          <a:solidFill>
            <a:srgbClr val="663300"/>
          </a:solidFill>
          <a:ln w="9525">
            <a:solidFill>
              <a:schemeClr val="tx1"/>
            </a:solidFill>
            <a:miter lim="800000"/>
            <a:headEnd/>
            <a:tailEnd/>
          </a:ln>
        </p:spPr>
        <p:txBody>
          <a:bodyPr wrap="none" anchor="ctr"/>
          <a:lstStyle/>
          <a:p>
            <a:pPr fontAlgn="base">
              <a:spcBef>
                <a:spcPct val="0"/>
              </a:spcBef>
              <a:spcAft>
                <a:spcPct val="0"/>
              </a:spcAft>
            </a:pPr>
            <a:endParaRPr lang="nl-NL" sz="4400" dirty="0">
              <a:solidFill>
                <a:srgbClr val="000000"/>
              </a:solidFill>
              <a:latin typeface="Verdana" pitchFamily="34" charset="0"/>
            </a:endParaRPr>
          </a:p>
        </p:txBody>
      </p:sp>
      <p:sp>
        <p:nvSpPr>
          <p:cNvPr id="7171" name="Rectangle 3"/>
          <p:cNvSpPr>
            <a:spLocks noGrp="1" noChangeArrowheads="1"/>
          </p:cNvSpPr>
          <p:nvPr>
            <p:ph type="title"/>
          </p:nvPr>
        </p:nvSpPr>
        <p:spPr>
          <a:xfrm>
            <a:off x="0" y="0"/>
            <a:ext cx="9144000" cy="533400"/>
          </a:xfrm>
          <a:solidFill>
            <a:schemeClr val="bg1"/>
          </a:solidFill>
        </p:spPr>
        <p:txBody>
          <a:bodyPr/>
          <a:lstStyle/>
          <a:p>
            <a:pPr algn="l" eaLnBrk="1" hangingPunct="1"/>
            <a:r>
              <a:rPr lang="nl-NL" sz="3200" dirty="0" smtClean="0">
                <a:solidFill>
                  <a:srgbClr val="FF0000"/>
                </a:solidFill>
                <a:latin typeface="Verdana" pitchFamily="34" charset="0"/>
              </a:rPr>
              <a:t> </a:t>
            </a:r>
            <a:r>
              <a:rPr lang="nl-NL" sz="2800" dirty="0" smtClean="0">
                <a:solidFill>
                  <a:srgbClr val="FF0000"/>
                </a:solidFill>
                <a:latin typeface="Verdana" pitchFamily="34" charset="0"/>
              </a:rPr>
              <a:t>Realisme: Geen schoonheid maar werkelijkheid</a:t>
            </a:r>
          </a:p>
        </p:txBody>
      </p:sp>
      <p:sp>
        <p:nvSpPr>
          <p:cNvPr id="7172" name="Text Box 4"/>
          <p:cNvSpPr txBox="1">
            <a:spLocks noChangeArrowheads="1"/>
          </p:cNvSpPr>
          <p:nvPr/>
        </p:nvSpPr>
        <p:spPr bwMode="auto">
          <a:xfrm>
            <a:off x="669925" y="23272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7173" name="Text Box 6"/>
          <p:cNvSpPr txBox="1">
            <a:spLocks noChangeArrowheads="1"/>
          </p:cNvSpPr>
          <p:nvPr/>
        </p:nvSpPr>
        <p:spPr bwMode="auto">
          <a:xfrm>
            <a:off x="593725" y="11080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7174" name="Text Box 12"/>
          <p:cNvSpPr txBox="1">
            <a:spLocks noChangeArrowheads="1"/>
          </p:cNvSpPr>
          <p:nvPr/>
        </p:nvSpPr>
        <p:spPr bwMode="auto">
          <a:xfrm>
            <a:off x="179512" y="548680"/>
            <a:ext cx="6552728" cy="2123658"/>
          </a:xfrm>
          <a:prstGeom prst="rect">
            <a:avLst/>
          </a:prstGeom>
          <a:noFill/>
          <a:ln w="9525">
            <a:noFill/>
            <a:miter lim="800000"/>
            <a:headEnd/>
            <a:tailEnd/>
          </a:ln>
        </p:spPr>
        <p:txBody>
          <a:bodyPr wrap="square">
            <a:spAutoFit/>
          </a:bodyPr>
          <a:lstStyle/>
          <a:p>
            <a:pPr fontAlgn="base">
              <a:spcBef>
                <a:spcPct val="0"/>
              </a:spcBef>
              <a:spcAft>
                <a:spcPct val="0"/>
              </a:spcAft>
            </a:pPr>
            <a:r>
              <a:rPr lang="nl-NL" sz="2400" b="1" dirty="0">
                <a:solidFill>
                  <a:srgbClr val="CC00FF"/>
                </a:solidFill>
                <a:latin typeface="Verdana" pitchFamily="34" charset="0"/>
                <a:ea typeface="Verdana" panose="020B0604030504040204" pitchFamily="34" charset="0"/>
                <a:cs typeface="Verdana" panose="020B0604030504040204" pitchFamily="34" charset="0"/>
              </a:rPr>
              <a:t>Salon van het realisme:</a:t>
            </a:r>
            <a:r>
              <a:rPr lang="nl-NL" sz="1400" dirty="0">
                <a:solidFill>
                  <a:srgbClr val="CC00FF"/>
                </a:solidFill>
                <a:latin typeface="Verdana" pitchFamily="34" charset="0"/>
                <a:ea typeface="Verdana" panose="020B0604030504040204" pitchFamily="34" charset="0"/>
                <a:cs typeface="Verdana" panose="020B0604030504040204" pitchFamily="34" charset="0"/>
              </a:rPr>
              <a:t> </a:t>
            </a:r>
            <a:br>
              <a:rPr lang="nl-NL" sz="1400" dirty="0">
                <a:solidFill>
                  <a:srgbClr val="CC00FF"/>
                </a:solidFill>
                <a:latin typeface="Verdana" pitchFamily="34" charset="0"/>
                <a:ea typeface="Verdana" panose="020B0604030504040204" pitchFamily="34" charset="0"/>
                <a:cs typeface="Verdana" panose="020B0604030504040204" pitchFamily="34" charset="0"/>
              </a:rPr>
            </a:br>
            <a:r>
              <a:rPr lang="nl-NL" sz="1200" dirty="0">
                <a:solidFill>
                  <a:srgbClr val="000000"/>
                </a:solidFill>
                <a:latin typeface="Verdana" pitchFamily="34" charset="0"/>
              </a:rPr>
              <a:t>Bij </a:t>
            </a:r>
            <a:r>
              <a:rPr lang="nl-NL" sz="1200" b="1" dirty="0" smtClean="0">
                <a:solidFill>
                  <a:srgbClr val="FF0000"/>
                </a:solidFill>
                <a:latin typeface="Verdana" pitchFamily="34" charset="0"/>
              </a:rPr>
              <a:t>Jean </a:t>
            </a:r>
            <a:r>
              <a:rPr lang="nl-NL" sz="1200" b="1" dirty="0">
                <a:solidFill>
                  <a:srgbClr val="FF0000"/>
                </a:solidFill>
                <a:latin typeface="Verdana" pitchFamily="34" charset="0"/>
              </a:rPr>
              <a:t>Francois </a:t>
            </a:r>
            <a:r>
              <a:rPr lang="nl-NL" sz="1200" b="1" dirty="0" err="1">
                <a:solidFill>
                  <a:srgbClr val="FF0000"/>
                </a:solidFill>
                <a:latin typeface="Verdana" pitchFamily="34" charset="0"/>
              </a:rPr>
              <a:t>Millet</a:t>
            </a:r>
            <a:r>
              <a:rPr lang="nl-NL" sz="1200" b="1" dirty="0">
                <a:solidFill>
                  <a:srgbClr val="FF0000"/>
                </a:solidFill>
                <a:latin typeface="Verdana" pitchFamily="34" charset="0"/>
              </a:rPr>
              <a:t> </a:t>
            </a:r>
            <a:r>
              <a:rPr lang="nl-NL" sz="1200" dirty="0" smtClean="0">
                <a:solidFill>
                  <a:srgbClr val="000000"/>
                </a:solidFill>
                <a:latin typeface="Verdana" pitchFamily="34" charset="0"/>
              </a:rPr>
              <a:t> is </a:t>
            </a:r>
            <a:r>
              <a:rPr lang="nl-NL" sz="1200" dirty="0">
                <a:solidFill>
                  <a:srgbClr val="000000"/>
                </a:solidFill>
                <a:latin typeface="Verdana" pitchFamily="34" charset="0"/>
              </a:rPr>
              <a:t>het landschap </a:t>
            </a:r>
            <a:r>
              <a:rPr lang="nl-NL" sz="1200" dirty="0" smtClean="0">
                <a:solidFill>
                  <a:srgbClr val="000000"/>
                </a:solidFill>
                <a:latin typeface="Verdana" pitchFamily="34" charset="0"/>
              </a:rPr>
              <a:t>geen  romantische </a:t>
            </a:r>
            <a:r>
              <a:rPr lang="nl-NL" sz="1200" dirty="0">
                <a:solidFill>
                  <a:srgbClr val="000000"/>
                </a:solidFill>
                <a:latin typeface="Verdana" pitchFamily="34" charset="0"/>
              </a:rPr>
              <a:t>idylle maar laat </a:t>
            </a:r>
            <a:r>
              <a:rPr lang="nl-NL" sz="1200" dirty="0" smtClean="0">
                <a:solidFill>
                  <a:srgbClr val="000000"/>
                </a:solidFill>
                <a:latin typeface="Verdana" pitchFamily="34" charset="0"/>
              </a:rPr>
              <a:t>het </a:t>
            </a:r>
            <a:r>
              <a:rPr lang="nl-NL" sz="1200" dirty="0" err="1" smtClean="0">
                <a:solidFill>
                  <a:srgbClr val="000000"/>
                </a:solidFill>
                <a:latin typeface="Verdana" pitchFamily="34" charset="0"/>
              </a:rPr>
              <a:t>het</a:t>
            </a:r>
            <a:r>
              <a:rPr lang="nl-NL" sz="1200" dirty="0" smtClean="0">
                <a:solidFill>
                  <a:srgbClr val="000000"/>
                </a:solidFill>
                <a:latin typeface="Verdana" pitchFamily="34" charset="0"/>
              </a:rPr>
              <a:t> harde </a:t>
            </a:r>
            <a:r>
              <a:rPr lang="nl-NL" sz="1200" dirty="0">
                <a:solidFill>
                  <a:srgbClr val="000000"/>
                </a:solidFill>
                <a:latin typeface="Verdana" pitchFamily="34" charset="0"/>
              </a:rPr>
              <a:t>bestaan op het platte land zien</a:t>
            </a:r>
            <a:r>
              <a:rPr lang="nl-NL" sz="1200" dirty="0" smtClean="0">
                <a:solidFill>
                  <a:srgbClr val="000000"/>
                </a:solidFill>
                <a:latin typeface="Verdana" pitchFamily="34" charset="0"/>
              </a:rPr>
              <a:t>. De grote handen, zonverweerde koppen en de gebukte houding geven aan hoe zwaar het werk is.</a:t>
            </a:r>
            <a:br>
              <a:rPr lang="nl-NL" sz="1200" dirty="0" smtClean="0">
                <a:solidFill>
                  <a:srgbClr val="000000"/>
                </a:solidFill>
                <a:latin typeface="Verdana" pitchFamily="34" charset="0"/>
              </a:rPr>
            </a:br>
            <a:r>
              <a:rPr lang="nl-NL" sz="1200" dirty="0">
                <a:solidFill>
                  <a:srgbClr val="000000"/>
                </a:solidFill>
                <a:latin typeface="Verdana" pitchFamily="34" charset="0"/>
              </a:rPr>
              <a:t/>
            </a:r>
            <a:br>
              <a:rPr lang="nl-NL" sz="1200" dirty="0">
                <a:solidFill>
                  <a:srgbClr val="000000"/>
                </a:solidFill>
                <a:latin typeface="Verdana" pitchFamily="34" charset="0"/>
              </a:rPr>
            </a:br>
            <a:r>
              <a:rPr lang="nl-NL" sz="1200" b="1" dirty="0">
                <a:solidFill>
                  <a:srgbClr val="009900"/>
                </a:solidFill>
                <a:latin typeface="Verdana" pitchFamily="34" charset="0"/>
              </a:rPr>
              <a:t>Realisme,</a:t>
            </a:r>
            <a:r>
              <a:rPr lang="nl-NL" sz="1200" b="1" dirty="0">
                <a:solidFill>
                  <a:srgbClr val="000000"/>
                </a:solidFill>
                <a:latin typeface="Verdana" pitchFamily="34" charset="0"/>
              </a:rPr>
              <a:t> </a:t>
            </a:r>
            <a:r>
              <a:rPr lang="nl-NL" sz="1200" dirty="0">
                <a:solidFill>
                  <a:srgbClr val="000000"/>
                </a:solidFill>
                <a:latin typeface="Verdana" pitchFamily="34" charset="0"/>
              </a:rPr>
              <a:t>zo</a:t>
            </a:r>
            <a:r>
              <a:rPr lang="nl-NL" sz="1200" b="1" dirty="0">
                <a:solidFill>
                  <a:srgbClr val="000000"/>
                </a:solidFill>
                <a:latin typeface="Verdana" pitchFamily="34" charset="0"/>
              </a:rPr>
              <a:t> </a:t>
            </a:r>
            <a:r>
              <a:rPr lang="nl-NL" sz="1200" dirty="0">
                <a:solidFill>
                  <a:srgbClr val="000000"/>
                </a:solidFill>
                <a:latin typeface="Verdana" pitchFamily="34" charset="0"/>
              </a:rPr>
              <a:t>noemt de kunstenaar </a:t>
            </a:r>
            <a:r>
              <a:rPr lang="nl-NL" sz="1200" b="1" dirty="0">
                <a:solidFill>
                  <a:srgbClr val="FF0000"/>
                </a:solidFill>
                <a:latin typeface="Verdana" pitchFamily="34" charset="0"/>
              </a:rPr>
              <a:t>Gustave Courbet</a:t>
            </a:r>
            <a:r>
              <a:rPr lang="nl-NL" sz="1200" dirty="0">
                <a:solidFill>
                  <a:srgbClr val="000000"/>
                </a:solidFill>
                <a:latin typeface="Verdana" pitchFamily="34" charset="0"/>
              </a:rPr>
              <a:t> als eerste deze nieuwe richting in de kunst. Ook hij is uitsluitend een leerling van de natuur en wil niet de ‘schoonheid’, maar de alledaagse werkelijkheid schilderen. Hij opent zijn eigen salon: ‘Le Realisme, </a:t>
            </a:r>
            <a:r>
              <a:rPr lang="nl-NL" sz="1200" dirty="0" err="1">
                <a:solidFill>
                  <a:srgbClr val="000000"/>
                </a:solidFill>
                <a:latin typeface="Verdana" pitchFamily="34" charset="0"/>
              </a:rPr>
              <a:t>G.Courbet</a:t>
            </a:r>
            <a:r>
              <a:rPr lang="nl-NL" sz="1200" dirty="0" smtClean="0">
                <a:solidFill>
                  <a:srgbClr val="000000"/>
                </a:solidFill>
                <a:latin typeface="Verdana" pitchFamily="34" charset="0"/>
              </a:rPr>
              <a:t>’ met o.a. het werk ‘Het atelier’. </a:t>
            </a:r>
            <a:r>
              <a:rPr lang="nl-NL" sz="1200" dirty="0">
                <a:solidFill>
                  <a:srgbClr val="009900"/>
                </a:solidFill>
                <a:latin typeface="Verdana" pitchFamily="34" charset="0"/>
              </a:rPr>
              <a:t/>
            </a:r>
            <a:br>
              <a:rPr lang="nl-NL" sz="1200" dirty="0">
                <a:solidFill>
                  <a:srgbClr val="009900"/>
                </a:solidFill>
                <a:latin typeface="Verdana" pitchFamily="34" charset="0"/>
              </a:rPr>
            </a:br>
            <a:endParaRPr lang="nl-NL" sz="1200" dirty="0">
              <a:solidFill>
                <a:srgbClr val="009900"/>
              </a:solidFill>
              <a:latin typeface="Arial Unicode MS" pitchFamily="34" charset="-128"/>
            </a:endParaRPr>
          </a:p>
        </p:txBody>
      </p:sp>
      <p:pic>
        <p:nvPicPr>
          <p:cNvPr id="7175" name="Picture 17" descr="C:\Users\John\Pictures\Bespiegeling\H10Alledaagse\Millet_aarenleesters1857.jpg"/>
          <p:cNvPicPr>
            <a:picLocks noChangeAspect="1" noChangeArrowheads="1"/>
          </p:cNvPicPr>
          <p:nvPr/>
        </p:nvPicPr>
        <p:blipFill>
          <a:blip r:embed="rId2" cstate="print"/>
          <a:srcRect/>
          <a:stretch>
            <a:fillRect/>
          </a:stretch>
        </p:blipFill>
        <p:spPr bwMode="auto">
          <a:xfrm flipH="1">
            <a:off x="0" y="2584414"/>
            <a:ext cx="5508104" cy="4000487"/>
          </a:xfrm>
          <a:prstGeom prst="rect">
            <a:avLst/>
          </a:prstGeom>
          <a:noFill/>
          <a:ln w="9525">
            <a:noFill/>
            <a:miter lim="800000"/>
            <a:headEnd/>
            <a:tailEnd/>
          </a:ln>
        </p:spPr>
      </p:pic>
      <p:sp>
        <p:nvSpPr>
          <p:cNvPr id="7176" name="Text Box 16"/>
          <p:cNvSpPr txBox="1">
            <a:spLocks noChangeArrowheads="1"/>
          </p:cNvSpPr>
          <p:nvPr/>
        </p:nvSpPr>
        <p:spPr bwMode="auto">
          <a:xfrm>
            <a:off x="179512" y="6165304"/>
            <a:ext cx="1385316" cy="215444"/>
          </a:xfrm>
          <a:prstGeom prst="rect">
            <a:avLst/>
          </a:prstGeom>
          <a:noFill/>
          <a:ln w="9525">
            <a:noFill/>
            <a:miter lim="800000"/>
            <a:headEnd/>
            <a:tailEnd/>
          </a:ln>
        </p:spPr>
        <p:txBody>
          <a:bodyPr wrap="none">
            <a:spAutoFit/>
          </a:bodyPr>
          <a:lstStyle/>
          <a:p>
            <a:pPr fontAlgn="base">
              <a:spcBef>
                <a:spcPct val="0"/>
              </a:spcBef>
              <a:spcAft>
                <a:spcPct val="0"/>
              </a:spcAft>
            </a:pPr>
            <a:r>
              <a:rPr lang="nl-NL" sz="800" dirty="0" smtClean="0">
                <a:solidFill>
                  <a:srgbClr val="FFFFFF"/>
                </a:solidFill>
                <a:latin typeface="Verdana" pitchFamily="34" charset="0"/>
              </a:rPr>
              <a:t>De </a:t>
            </a:r>
            <a:r>
              <a:rPr lang="nl-NL" sz="800" dirty="0">
                <a:solidFill>
                  <a:srgbClr val="FFFFFF"/>
                </a:solidFill>
                <a:latin typeface="Verdana" pitchFamily="34" charset="0"/>
              </a:rPr>
              <a:t>arenleesters (1857)</a:t>
            </a:r>
          </a:p>
        </p:txBody>
      </p:sp>
      <p:pic>
        <p:nvPicPr>
          <p:cNvPr id="9" name="Picture 17" descr="C:\Users\John\Pictures\Bespiegeling\H10Alledaagse\Millet_Angelus.jpg"/>
          <p:cNvPicPr>
            <a:picLocks noChangeAspect="1" noChangeArrowheads="1"/>
          </p:cNvPicPr>
          <p:nvPr/>
        </p:nvPicPr>
        <p:blipFill>
          <a:blip r:embed="rId3" cstate="print"/>
          <a:srcRect/>
          <a:stretch>
            <a:fillRect/>
          </a:stretch>
        </p:blipFill>
        <p:spPr bwMode="auto">
          <a:xfrm>
            <a:off x="5371475" y="3501008"/>
            <a:ext cx="3772525" cy="3096344"/>
          </a:xfrm>
          <a:prstGeom prst="rect">
            <a:avLst/>
          </a:prstGeom>
          <a:noFill/>
          <a:ln w="9525">
            <a:noFill/>
            <a:miter lim="800000"/>
            <a:headEnd/>
            <a:tailEnd/>
          </a:ln>
        </p:spPr>
      </p:pic>
      <p:sp>
        <p:nvSpPr>
          <p:cNvPr id="10" name="Text Box 15"/>
          <p:cNvSpPr txBox="1">
            <a:spLocks noChangeArrowheads="1"/>
          </p:cNvSpPr>
          <p:nvPr/>
        </p:nvSpPr>
        <p:spPr bwMode="auto">
          <a:xfrm>
            <a:off x="5508104" y="6237312"/>
            <a:ext cx="593432" cy="215444"/>
          </a:xfrm>
          <a:prstGeom prst="rect">
            <a:avLst/>
          </a:prstGeom>
          <a:noFill/>
          <a:ln w="9525">
            <a:noFill/>
            <a:miter lim="800000"/>
            <a:headEnd/>
            <a:tailEnd/>
          </a:ln>
        </p:spPr>
        <p:txBody>
          <a:bodyPr wrap="none">
            <a:spAutoFit/>
          </a:bodyPr>
          <a:lstStyle/>
          <a:p>
            <a:pPr fontAlgn="base">
              <a:spcBef>
                <a:spcPct val="0"/>
              </a:spcBef>
              <a:spcAft>
                <a:spcPct val="0"/>
              </a:spcAft>
            </a:pPr>
            <a:r>
              <a:rPr lang="nl-NL" sz="800" dirty="0">
                <a:solidFill>
                  <a:srgbClr val="FFFFFF"/>
                </a:solidFill>
                <a:latin typeface="Verdana" pitchFamily="34" charset="0"/>
              </a:rPr>
              <a:t>Angelus</a:t>
            </a:r>
          </a:p>
        </p:txBody>
      </p:sp>
      <p:pic>
        <p:nvPicPr>
          <p:cNvPr id="11" name="Picture 19" descr="C:\Users\John\Pictures\Bespiegeling\H10Alledaagse\Millet-The-world-of-work-Meal.jpg"/>
          <p:cNvPicPr>
            <a:picLocks noChangeAspect="1" noChangeArrowheads="1"/>
          </p:cNvPicPr>
          <p:nvPr/>
        </p:nvPicPr>
        <p:blipFill>
          <a:blip r:embed="rId4" cstate="print"/>
          <a:srcRect/>
          <a:stretch>
            <a:fillRect/>
          </a:stretch>
        </p:blipFill>
        <p:spPr bwMode="auto">
          <a:xfrm>
            <a:off x="6809560" y="548680"/>
            <a:ext cx="2143096" cy="2880320"/>
          </a:xfrm>
          <a:prstGeom prst="rect">
            <a:avLst/>
          </a:prstGeom>
          <a:noFill/>
          <a:ln w="9525">
            <a:noFill/>
            <a:miter lim="800000"/>
            <a:headEnd/>
            <a:tailEnd/>
          </a:ln>
        </p:spPr>
      </p:pic>
      <p:sp>
        <p:nvSpPr>
          <p:cNvPr id="12" name="Text Box 10"/>
          <p:cNvSpPr txBox="1">
            <a:spLocks noChangeArrowheads="1"/>
          </p:cNvSpPr>
          <p:nvPr/>
        </p:nvSpPr>
        <p:spPr bwMode="auto">
          <a:xfrm>
            <a:off x="7308304" y="3140968"/>
            <a:ext cx="1138453" cy="215444"/>
          </a:xfrm>
          <a:prstGeom prst="rect">
            <a:avLst/>
          </a:prstGeom>
          <a:noFill/>
          <a:ln w="9525">
            <a:noFill/>
            <a:miter lim="800000"/>
            <a:headEnd/>
            <a:tailEnd/>
          </a:ln>
        </p:spPr>
        <p:txBody>
          <a:bodyPr wrap="none">
            <a:spAutoFit/>
          </a:bodyPr>
          <a:lstStyle/>
          <a:p>
            <a:pPr fontAlgn="base">
              <a:spcBef>
                <a:spcPct val="0"/>
              </a:spcBef>
              <a:spcAft>
                <a:spcPct val="0"/>
              </a:spcAft>
            </a:pPr>
            <a:r>
              <a:rPr lang="nl-NL" sz="800" dirty="0">
                <a:solidFill>
                  <a:srgbClr val="FFFFFF"/>
                </a:solidFill>
                <a:latin typeface="Verdana" pitchFamily="34" charset="0"/>
              </a:rPr>
              <a:t>Man aan het werk’</a:t>
            </a:r>
          </a:p>
        </p:txBody>
      </p:sp>
      <p:sp>
        <p:nvSpPr>
          <p:cNvPr id="13" name="Tekstvak 12"/>
          <p:cNvSpPr txBox="1"/>
          <p:nvPr/>
        </p:nvSpPr>
        <p:spPr>
          <a:xfrm>
            <a:off x="251520" y="2492896"/>
            <a:ext cx="5760640" cy="276999"/>
          </a:xfrm>
          <a:prstGeom prst="rect">
            <a:avLst/>
          </a:prstGeom>
          <a:solidFill>
            <a:srgbClr val="92D050"/>
          </a:solidFill>
        </p:spPr>
        <p:txBody>
          <a:bodyPr wrap="square" rtlCol="0">
            <a:spAutoFit/>
          </a:bodyPr>
          <a:lstStyle/>
          <a:p>
            <a:pPr fontAlgn="base">
              <a:spcBef>
                <a:spcPct val="0"/>
              </a:spcBef>
              <a:spcAft>
                <a:spcPct val="0"/>
              </a:spcAft>
            </a:pPr>
            <a:r>
              <a:rPr lang="nl-NL" sz="1200" dirty="0" smtClean="0">
                <a:solidFill>
                  <a:srgbClr val="000000"/>
                </a:solidFill>
                <a:latin typeface="Verdana" pitchFamily="34" charset="0"/>
              </a:rPr>
              <a:t>Millet doet geen enkele poging om het mooier te laten lijken dan het is.</a:t>
            </a:r>
            <a:endParaRPr lang="nl-NL" sz="1200" dirty="0">
              <a:solidFill>
                <a:srgbClr val="000000"/>
              </a:solidFill>
              <a:latin typeface="Verdana" pitchFamily="34" charset="0"/>
            </a:endParaRPr>
          </a:p>
        </p:txBody>
      </p:sp>
    </p:spTree>
    <p:extLst>
      <p:ext uri="{BB962C8B-B14F-4D97-AF65-F5344CB8AC3E}">
        <p14:creationId xmlns:p14="http://schemas.microsoft.com/office/powerpoint/2010/main" val="1436512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0" y="4572000"/>
            <a:ext cx="9144000" cy="2286000"/>
          </a:xfrm>
          <a:prstGeom prst="rect">
            <a:avLst/>
          </a:prstGeom>
          <a:solidFill>
            <a:srgbClr val="663300"/>
          </a:solidFill>
          <a:ln w="9525">
            <a:solidFill>
              <a:schemeClr val="tx1"/>
            </a:solidFill>
            <a:miter lim="800000"/>
            <a:headEnd/>
            <a:tailEnd/>
          </a:ln>
        </p:spPr>
        <p:txBody>
          <a:bodyPr wrap="none" anchor="ctr"/>
          <a:lstStyle/>
          <a:p>
            <a:pPr fontAlgn="base">
              <a:spcBef>
                <a:spcPct val="0"/>
              </a:spcBef>
              <a:spcAft>
                <a:spcPct val="0"/>
              </a:spcAft>
            </a:pPr>
            <a:endParaRPr lang="nl-NL" sz="4400" dirty="0">
              <a:solidFill>
                <a:srgbClr val="000000"/>
              </a:solidFill>
              <a:latin typeface="Verdana" pitchFamily="34" charset="0"/>
            </a:endParaRPr>
          </a:p>
        </p:txBody>
      </p:sp>
      <p:sp>
        <p:nvSpPr>
          <p:cNvPr id="8195" name="Text Box 3"/>
          <p:cNvSpPr txBox="1">
            <a:spLocks noChangeArrowheads="1"/>
          </p:cNvSpPr>
          <p:nvPr/>
        </p:nvSpPr>
        <p:spPr bwMode="auto">
          <a:xfrm>
            <a:off x="669925" y="23272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8196" name="Text Box 4"/>
          <p:cNvSpPr txBox="1">
            <a:spLocks noChangeArrowheads="1"/>
          </p:cNvSpPr>
          <p:nvPr/>
        </p:nvSpPr>
        <p:spPr bwMode="auto">
          <a:xfrm>
            <a:off x="593725" y="11080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8198" name="Text Box 7"/>
          <p:cNvSpPr txBox="1">
            <a:spLocks noChangeArrowheads="1"/>
          </p:cNvSpPr>
          <p:nvPr/>
        </p:nvSpPr>
        <p:spPr bwMode="auto">
          <a:xfrm>
            <a:off x="381000" y="6340475"/>
            <a:ext cx="8632491" cy="461665"/>
          </a:xfrm>
          <a:prstGeom prst="rect">
            <a:avLst/>
          </a:prstGeom>
          <a:noFill/>
          <a:ln w="9525">
            <a:noFill/>
            <a:miter lim="800000"/>
            <a:headEnd/>
            <a:tailEnd/>
          </a:ln>
        </p:spPr>
        <p:txBody>
          <a:bodyPr wrap="none">
            <a:spAutoFit/>
          </a:bodyPr>
          <a:lstStyle/>
          <a:p>
            <a:pPr fontAlgn="base">
              <a:spcBef>
                <a:spcPct val="0"/>
              </a:spcBef>
              <a:spcAft>
                <a:spcPct val="0"/>
              </a:spcAft>
            </a:pPr>
            <a:r>
              <a:rPr lang="nl-NL" sz="1200" dirty="0" smtClean="0">
                <a:solidFill>
                  <a:srgbClr val="FFFFFF">
                    <a:lumMod val="85000"/>
                  </a:srgbClr>
                </a:solidFill>
                <a:latin typeface="Lucida Handwriting" pitchFamily="66" charset="0"/>
              </a:rPr>
              <a:t>‘Het </a:t>
            </a:r>
            <a:r>
              <a:rPr lang="nl-NL" sz="1200" dirty="0">
                <a:solidFill>
                  <a:srgbClr val="FFFFFF">
                    <a:lumMod val="85000"/>
                  </a:srgbClr>
                </a:solidFill>
                <a:latin typeface="Lucida Handwriting" pitchFamily="66" charset="0"/>
              </a:rPr>
              <a:t>atelier: Een realistische allegorie die zeven jaar van mijn leven als schilder </a:t>
            </a:r>
            <a:r>
              <a:rPr lang="nl-NL" sz="1200" dirty="0" smtClean="0">
                <a:solidFill>
                  <a:srgbClr val="FFFFFF">
                    <a:lumMod val="85000"/>
                  </a:srgbClr>
                </a:solidFill>
                <a:latin typeface="Lucida Handwriting" pitchFamily="66" charset="0"/>
              </a:rPr>
              <a:t>samenvat’, </a:t>
            </a:r>
            <a:r>
              <a:rPr lang="nl-NL" sz="1200" dirty="0">
                <a:solidFill>
                  <a:srgbClr val="FFFFFF">
                    <a:lumMod val="85000"/>
                  </a:srgbClr>
                </a:solidFill>
                <a:latin typeface="Lucida Handwriting" pitchFamily="66" charset="0"/>
              </a:rPr>
              <a:t>1855 </a:t>
            </a:r>
            <a:br>
              <a:rPr lang="nl-NL" sz="1200" dirty="0">
                <a:solidFill>
                  <a:srgbClr val="FFFFFF">
                    <a:lumMod val="85000"/>
                  </a:srgbClr>
                </a:solidFill>
                <a:latin typeface="Lucida Handwriting" pitchFamily="66" charset="0"/>
              </a:rPr>
            </a:br>
            <a:endParaRPr lang="nl-NL" sz="1200" dirty="0">
              <a:solidFill>
                <a:srgbClr val="FFFFFF">
                  <a:lumMod val="85000"/>
                </a:srgbClr>
              </a:solidFill>
              <a:latin typeface="Lucida Handwriting" pitchFamily="66" charset="0"/>
            </a:endParaRPr>
          </a:p>
        </p:txBody>
      </p:sp>
      <p:pic>
        <p:nvPicPr>
          <p:cNvPr id="8199" name="Picture 8" descr="C:\Users\John\Pictures\Bespiegeling\H10Alledaagse\Courbet allegory.jpg"/>
          <p:cNvPicPr>
            <a:picLocks noChangeAspect="1" noChangeArrowheads="1"/>
          </p:cNvPicPr>
          <p:nvPr/>
        </p:nvPicPr>
        <p:blipFill>
          <a:blip r:embed="rId2" cstate="print"/>
          <a:srcRect/>
          <a:stretch>
            <a:fillRect/>
          </a:stretch>
        </p:blipFill>
        <p:spPr bwMode="auto">
          <a:xfrm>
            <a:off x="0" y="529312"/>
            <a:ext cx="9144000" cy="5338763"/>
          </a:xfrm>
          <a:prstGeom prst="rect">
            <a:avLst/>
          </a:prstGeom>
          <a:noFill/>
          <a:ln w="9525">
            <a:noFill/>
            <a:miter lim="800000"/>
            <a:headEnd/>
            <a:tailEnd/>
          </a:ln>
        </p:spPr>
      </p:pic>
      <p:sp>
        <p:nvSpPr>
          <p:cNvPr id="8" name="Tekstvak 7"/>
          <p:cNvSpPr txBox="1"/>
          <p:nvPr/>
        </p:nvSpPr>
        <p:spPr>
          <a:xfrm>
            <a:off x="179512" y="836712"/>
            <a:ext cx="7056784" cy="1384995"/>
          </a:xfrm>
          <a:prstGeom prst="rect">
            <a:avLst/>
          </a:prstGeom>
          <a:noFill/>
        </p:spPr>
        <p:txBody>
          <a:bodyPr wrap="square" rtlCol="0">
            <a:spAutoFit/>
          </a:bodyPr>
          <a:lstStyle/>
          <a:p>
            <a:pPr fontAlgn="base">
              <a:spcBef>
                <a:spcPct val="0"/>
              </a:spcBef>
              <a:spcAft>
                <a:spcPct val="0"/>
              </a:spcAft>
            </a:pPr>
            <a:r>
              <a:rPr lang="nl-NL" sz="1200" dirty="0" smtClean="0">
                <a:solidFill>
                  <a:srgbClr val="FFFFFF">
                    <a:lumMod val="85000"/>
                  </a:srgbClr>
                </a:solidFill>
                <a:latin typeface="Verdana" pitchFamily="34" charset="0"/>
              </a:rPr>
              <a:t>In </a:t>
            </a:r>
            <a:r>
              <a:rPr lang="nl-NL" sz="1200" b="1" dirty="0" smtClean="0">
                <a:solidFill>
                  <a:srgbClr val="FFFFFF">
                    <a:lumMod val="85000"/>
                  </a:srgbClr>
                </a:solidFill>
                <a:latin typeface="Verdana" pitchFamily="34" charset="0"/>
              </a:rPr>
              <a:t>‘Het atelier: …’, </a:t>
            </a:r>
            <a:r>
              <a:rPr lang="nl-NL" sz="1200" dirty="0" smtClean="0">
                <a:solidFill>
                  <a:srgbClr val="FFFFFF">
                    <a:lumMod val="85000"/>
                  </a:srgbClr>
                </a:solidFill>
                <a:latin typeface="Verdana" pitchFamily="34" charset="0"/>
              </a:rPr>
              <a:t>een schilderij dat bijna zes meter breed is, steekt hij de draak met de schilderkunst. Hij zet bijna alle traditionele thema’s, zoals het vrouwelijk naakt, een kruisiging en een landschap op het doek. Een vrouwelijk naakt mag geschilderd worden, maar niet zoals ze hier in haar blootje staat tussen de arbeiders, jagers en andere dorpsgenoten zoals de postbode. Grote formaten waren in die dagen vooral gereserveerd voor historiestukken. Hij beeldt Napoleon III af, niet als held in vol ornaat en centraal in het midden, maar helemaal links als een stroper! </a:t>
            </a:r>
            <a:endParaRPr lang="nl-NL" sz="1200" dirty="0">
              <a:solidFill>
                <a:srgbClr val="FFFFFF">
                  <a:lumMod val="85000"/>
                </a:srgbClr>
              </a:solidFill>
              <a:latin typeface="Verdana" pitchFamily="34" charset="0"/>
            </a:endParaRPr>
          </a:p>
        </p:txBody>
      </p:sp>
      <p:sp>
        <p:nvSpPr>
          <p:cNvPr id="10" name="PIJL-OMLAAG 9"/>
          <p:cNvSpPr/>
          <p:nvPr/>
        </p:nvSpPr>
        <p:spPr>
          <a:xfrm>
            <a:off x="827584" y="3068960"/>
            <a:ext cx="196600" cy="330336"/>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sz="4400" dirty="0">
              <a:solidFill>
                <a:srgbClr val="FFFFFF"/>
              </a:solidFill>
            </a:endParaRPr>
          </a:p>
        </p:txBody>
      </p:sp>
      <p:sp>
        <p:nvSpPr>
          <p:cNvPr id="11" name="Rectangle 2"/>
          <p:cNvSpPr txBox="1">
            <a:spLocks noChangeArrowheads="1"/>
          </p:cNvSpPr>
          <p:nvPr/>
        </p:nvSpPr>
        <p:spPr bwMode="auto">
          <a:xfrm>
            <a:off x="0" y="-4526"/>
            <a:ext cx="9144000" cy="533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a:lstStyle>
          <a:p>
            <a:pPr algn="l" eaLnBrk="1" hangingPunct="1"/>
            <a:r>
              <a:rPr lang="nl-NL" sz="2000" kern="0" dirty="0" smtClean="0">
                <a:solidFill>
                  <a:srgbClr val="FF0000"/>
                </a:solidFill>
                <a:latin typeface="Verdana" pitchFamily="34" charset="0"/>
              </a:rPr>
              <a:t>Geen schoonheid maar werkelijkheid  </a:t>
            </a:r>
            <a:r>
              <a:rPr lang="nl-NL" sz="2800" kern="0" dirty="0" smtClean="0">
                <a:solidFill>
                  <a:srgbClr val="FF0000"/>
                </a:solidFill>
                <a:latin typeface="Verdana" pitchFamily="34" charset="0"/>
              </a:rPr>
              <a:t>Gustave Courbet </a:t>
            </a:r>
          </a:p>
        </p:txBody>
      </p:sp>
    </p:spTree>
    <p:extLst>
      <p:ext uri="{BB962C8B-B14F-4D97-AF65-F5344CB8AC3E}">
        <p14:creationId xmlns:p14="http://schemas.microsoft.com/office/powerpoint/2010/main" val="10299263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0" y="2780928"/>
            <a:ext cx="9144000" cy="4077072"/>
          </a:xfrm>
          <a:prstGeom prst="rect">
            <a:avLst/>
          </a:prstGeom>
          <a:solidFill>
            <a:srgbClr val="663300"/>
          </a:solidFill>
          <a:ln w="9525">
            <a:solidFill>
              <a:schemeClr val="tx1"/>
            </a:solidFill>
            <a:miter lim="800000"/>
            <a:headEnd/>
            <a:tailEnd/>
          </a:ln>
        </p:spPr>
        <p:txBody>
          <a:bodyPr wrap="none" anchor="ctr"/>
          <a:lstStyle/>
          <a:p>
            <a:pPr fontAlgn="base">
              <a:spcBef>
                <a:spcPct val="0"/>
              </a:spcBef>
              <a:spcAft>
                <a:spcPct val="0"/>
              </a:spcAft>
            </a:pPr>
            <a:endParaRPr lang="nl-NL" sz="4400" dirty="0">
              <a:solidFill>
                <a:srgbClr val="000000"/>
              </a:solidFill>
              <a:latin typeface="Verdana" pitchFamily="34" charset="0"/>
            </a:endParaRPr>
          </a:p>
        </p:txBody>
      </p:sp>
      <p:sp>
        <p:nvSpPr>
          <p:cNvPr id="9219" name="Rectangle 2"/>
          <p:cNvSpPr>
            <a:spLocks noGrp="1" noChangeArrowheads="1"/>
          </p:cNvSpPr>
          <p:nvPr>
            <p:ph type="title"/>
          </p:nvPr>
        </p:nvSpPr>
        <p:spPr>
          <a:xfrm>
            <a:off x="0" y="0"/>
            <a:ext cx="9144000" cy="533400"/>
          </a:xfrm>
          <a:solidFill>
            <a:schemeClr val="bg1"/>
          </a:solidFill>
        </p:spPr>
        <p:txBody>
          <a:bodyPr/>
          <a:lstStyle/>
          <a:p>
            <a:pPr algn="l" eaLnBrk="1" hangingPunct="1"/>
            <a:r>
              <a:rPr lang="nl-NL" sz="3200" dirty="0" smtClean="0">
                <a:solidFill>
                  <a:srgbClr val="FF0000"/>
                </a:solidFill>
                <a:latin typeface="Verdana" pitchFamily="34" charset="0"/>
              </a:rPr>
              <a:t> </a:t>
            </a:r>
            <a:r>
              <a:rPr lang="nl-NL" sz="2400" dirty="0" smtClean="0">
                <a:solidFill>
                  <a:srgbClr val="FF0000"/>
                </a:solidFill>
                <a:latin typeface="Verdana" pitchFamily="34" charset="0"/>
              </a:rPr>
              <a:t>Gustave Courbet</a:t>
            </a:r>
          </a:p>
        </p:txBody>
      </p:sp>
      <p:sp>
        <p:nvSpPr>
          <p:cNvPr id="9220" name="Text Box 3"/>
          <p:cNvSpPr txBox="1">
            <a:spLocks noChangeArrowheads="1"/>
          </p:cNvSpPr>
          <p:nvPr/>
        </p:nvSpPr>
        <p:spPr bwMode="auto">
          <a:xfrm>
            <a:off x="669925" y="23272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9221" name="Text Box 4"/>
          <p:cNvSpPr txBox="1">
            <a:spLocks noChangeArrowheads="1"/>
          </p:cNvSpPr>
          <p:nvPr/>
        </p:nvSpPr>
        <p:spPr bwMode="auto">
          <a:xfrm>
            <a:off x="593725" y="11080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9222" name="Text Box 5"/>
          <p:cNvSpPr txBox="1">
            <a:spLocks noChangeArrowheads="1"/>
          </p:cNvSpPr>
          <p:nvPr/>
        </p:nvSpPr>
        <p:spPr bwMode="auto">
          <a:xfrm>
            <a:off x="2833431" y="191303"/>
            <a:ext cx="1157689" cy="307777"/>
          </a:xfrm>
          <a:prstGeom prst="rect">
            <a:avLst/>
          </a:prstGeom>
          <a:noFill/>
          <a:ln w="9525">
            <a:noFill/>
            <a:miter lim="800000"/>
            <a:headEnd/>
            <a:tailEnd/>
          </a:ln>
        </p:spPr>
        <p:txBody>
          <a:bodyPr wrap="none">
            <a:spAutoFit/>
          </a:bodyPr>
          <a:lstStyle/>
          <a:p>
            <a:pPr fontAlgn="base">
              <a:spcBef>
                <a:spcPct val="0"/>
              </a:spcBef>
              <a:spcAft>
                <a:spcPct val="0"/>
              </a:spcAft>
            </a:pPr>
            <a:r>
              <a:rPr lang="nl-NL" sz="1400" dirty="0">
                <a:solidFill>
                  <a:srgbClr val="000000"/>
                </a:solidFill>
                <a:latin typeface="Arial Unicode MS" pitchFamily="34" charset="-128"/>
              </a:rPr>
              <a:t>(1819-1877)</a:t>
            </a:r>
          </a:p>
        </p:txBody>
      </p:sp>
      <p:pic>
        <p:nvPicPr>
          <p:cNvPr id="9224" name="Picture 8" descr="C:\Users\John\Pictures\Bespiegeling\H10Alledaagse\Courbet the meeting.jpg"/>
          <p:cNvPicPr>
            <a:picLocks noChangeAspect="1" noChangeArrowheads="1"/>
          </p:cNvPicPr>
          <p:nvPr/>
        </p:nvPicPr>
        <p:blipFill>
          <a:blip r:embed="rId2" cstate="print"/>
          <a:srcRect/>
          <a:stretch>
            <a:fillRect/>
          </a:stretch>
        </p:blipFill>
        <p:spPr bwMode="auto">
          <a:xfrm>
            <a:off x="0" y="599917"/>
            <a:ext cx="4146848" cy="3621171"/>
          </a:xfrm>
          <a:prstGeom prst="rect">
            <a:avLst/>
          </a:prstGeom>
          <a:noFill/>
          <a:ln w="9525">
            <a:noFill/>
            <a:miter lim="800000"/>
            <a:headEnd/>
            <a:tailEnd/>
          </a:ln>
        </p:spPr>
      </p:pic>
      <p:pic>
        <p:nvPicPr>
          <p:cNvPr id="9225" name="Picture 9" descr="C:\Users\John\Pictures\Bespiegeling\H10Alledaagse\courbet_stone_breakers.jpg"/>
          <p:cNvPicPr>
            <a:picLocks noChangeAspect="1" noChangeArrowheads="1"/>
          </p:cNvPicPr>
          <p:nvPr/>
        </p:nvPicPr>
        <p:blipFill>
          <a:blip r:embed="rId3" cstate="print"/>
          <a:srcRect/>
          <a:stretch>
            <a:fillRect/>
          </a:stretch>
        </p:blipFill>
        <p:spPr bwMode="auto">
          <a:xfrm>
            <a:off x="3412276" y="3212976"/>
            <a:ext cx="5731724" cy="3473152"/>
          </a:xfrm>
          <a:prstGeom prst="rect">
            <a:avLst/>
          </a:prstGeom>
          <a:noFill/>
          <a:ln w="9525">
            <a:noFill/>
            <a:miter lim="800000"/>
            <a:headEnd/>
            <a:tailEnd/>
          </a:ln>
        </p:spPr>
      </p:pic>
      <p:pic>
        <p:nvPicPr>
          <p:cNvPr id="9226" name="Picture 10" descr="C:\Users\John\Pictures\Bespiegeling\H10Alledaagse\Courbet_zelfportret-de radeloze man.jpg"/>
          <p:cNvPicPr>
            <a:picLocks noChangeAspect="1" noChangeArrowheads="1"/>
          </p:cNvPicPr>
          <p:nvPr/>
        </p:nvPicPr>
        <p:blipFill>
          <a:blip r:embed="rId4" cstate="print"/>
          <a:srcRect/>
          <a:stretch>
            <a:fillRect/>
          </a:stretch>
        </p:blipFill>
        <p:spPr bwMode="auto">
          <a:xfrm>
            <a:off x="4283968" y="692696"/>
            <a:ext cx="2743200" cy="2246313"/>
          </a:xfrm>
          <a:prstGeom prst="rect">
            <a:avLst/>
          </a:prstGeom>
          <a:noFill/>
          <a:ln w="9525">
            <a:noFill/>
            <a:miter lim="800000"/>
            <a:headEnd/>
            <a:tailEnd/>
          </a:ln>
        </p:spPr>
      </p:pic>
      <p:sp>
        <p:nvSpPr>
          <p:cNvPr id="9227" name="Text Box 11"/>
          <p:cNvSpPr txBox="1">
            <a:spLocks noChangeArrowheads="1"/>
          </p:cNvSpPr>
          <p:nvPr/>
        </p:nvSpPr>
        <p:spPr bwMode="auto">
          <a:xfrm>
            <a:off x="179512" y="3861048"/>
            <a:ext cx="950901" cy="215444"/>
          </a:xfrm>
          <a:prstGeom prst="rect">
            <a:avLst/>
          </a:prstGeom>
          <a:noFill/>
          <a:ln w="9525">
            <a:noFill/>
            <a:miter lim="800000"/>
            <a:headEnd/>
            <a:tailEnd/>
          </a:ln>
        </p:spPr>
        <p:txBody>
          <a:bodyPr wrap="none">
            <a:spAutoFit/>
          </a:bodyPr>
          <a:lstStyle/>
          <a:p>
            <a:pPr fontAlgn="base">
              <a:spcBef>
                <a:spcPct val="0"/>
              </a:spcBef>
              <a:spcAft>
                <a:spcPct val="0"/>
              </a:spcAft>
            </a:pPr>
            <a:r>
              <a:rPr lang="nl-NL" sz="800" dirty="0">
                <a:solidFill>
                  <a:srgbClr val="FFFFFF"/>
                </a:solidFill>
                <a:latin typeface="Verdana" pitchFamily="34" charset="0"/>
              </a:rPr>
              <a:t>De ontmoeting</a:t>
            </a:r>
          </a:p>
        </p:txBody>
      </p:sp>
      <p:sp>
        <p:nvSpPr>
          <p:cNvPr id="9228" name="Text Box 12"/>
          <p:cNvSpPr txBox="1">
            <a:spLocks noChangeArrowheads="1"/>
          </p:cNvSpPr>
          <p:nvPr/>
        </p:nvSpPr>
        <p:spPr bwMode="auto">
          <a:xfrm>
            <a:off x="4283968" y="2924944"/>
            <a:ext cx="3096344" cy="215444"/>
          </a:xfrm>
          <a:prstGeom prst="rect">
            <a:avLst/>
          </a:prstGeom>
          <a:noFill/>
          <a:ln w="9525">
            <a:noFill/>
            <a:miter lim="800000"/>
            <a:headEnd/>
            <a:tailEnd/>
          </a:ln>
        </p:spPr>
        <p:txBody>
          <a:bodyPr wrap="square">
            <a:spAutoFit/>
          </a:bodyPr>
          <a:lstStyle/>
          <a:p>
            <a:pPr fontAlgn="base">
              <a:spcBef>
                <a:spcPct val="0"/>
              </a:spcBef>
              <a:spcAft>
                <a:spcPct val="0"/>
              </a:spcAft>
            </a:pPr>
            <a:r>
              <a:rPr lang="nl-NL" sz="800" dirty="0" smtClean="0">
                <a:solidFill>
                  <a:srgbClr val="FFFFFF"/>
                </a:solidFill>
                <a:latin typeface="Verdana" pitchFamily="34" charset="0"/>
              </a:rPr>
              <a:t>Zelfportret ( </a:t>
            </a:r>
            <a:r>
              <a:rPr lang="nl-NL" sz="800" dirty="0">
                <a:solidFill>
                  <a:srgbClr val="FFFFFF"/>
                </a:solidFill>
                <a:latin typeface="Verdana" pitchFamily="34" charset="0"/>
              </a:rPr>
              <a:t>als radeloze man)</a:t>
            </a:r>
          </a:p>
        </p:txBody>
      </p:sp>
      <p:sp>
        <p:nvSpPr>
          <p:cNvPr id="9223" name="Text Box 6"/>
          <p:cNvSpPr txBox="1">
            <a:spLocks noChangeArrowheads="1"/>
          </p:cNvSpPr>
          <p:nvPr/>
        </p:nvSpPr>
        <p:spPr bwMode="auto">
          <a:xfrm>
            <a:off x="5148064" y="6381328"/>
            <a:ext cx="1612900" cy="215444"/>
          </a:xfrm>
          <a:prstGeom prst="rect">
            <a:avLst/>
          </a:prstGeom>
          <a:noFill/>
          <a:ln w="9525">
            <a:noFill/>
            <a:miter lim="800000"/>
            <a:headEnd/>
            <a:tailEnd/>
          </a:ln>
        </p:spPr>
        <p:txBody>
          <a:bodyPr>
            <a:spAutoFit/>
          </a:bodyPr>
          <a:lstStyle/>
          <a:p>
            <a:pPr fontAlgn="base">
              <a:spcBef>
                <a:spcPct val="0"/>
              </a:spcBef>
              <a:spcAft>
                <a:spcPct val="0"/>
              </a:spcAft>
            </a:pPr>
            <a:r>
              <a:rPr lang="nl-NL" sz="800" dirty="0">
                <a:solidFill>
                  <a:srgbClr val="000000"/>
                </a:solidFill>
                <a:latin typeface="Arial Unicode MS" pitchFamily="34" charset="-128"/>
              </a:rPr>
              <a:t>De </a:t>
            </a:r>
            <a:r>
              <a:rPr lang="nl-NL" sz="800" dirty="0" smtClean="0">
                <a:solidFill>
                  <a:srgbClr val="000000"/>
                </a:solidFill>
                <a:latin typeface="Arial Unicode MS" pitchFamily="34" charset="-128"/>
              </a:rPr>
              <a:t>steenkloppers</a:t>
            </a:r>
            <a:endParaRPr lang="nl-NL" sz="800" dirty="0">
              <a:solidFill>
                <a:srgbClr val="000000"/>
              </a:solidFill>
              <a:latin typeface="Arial Unicode MS" pitchFamily="34" charset="-128"/>
            </a:endParaRPr>
          </a:p>
        </p:txBody>
      </p:sp>
      <p:pic>
        <p:nvPicPr>
          <p:cNvPr id="9230" name="Picture 14" descr="http://greatcaricatures.com/superitch/caricature_vs_censor/courbet/1870_0702_courbet_550.jpg"/>
          <p:cNvPicPr>
            <a:picLocks noChangeAspect="1" noChangeArrowheads="1"/>
          </p:cNvPicPr>
          <p:nvPr/>
        </p:nvPicPr>
        <p:blipFill>
          <a:blip r:embed="rId5" cstate="print"/>
          <a:srcRect/>
          <a:stretch>
            <a:fillRect/>
          </a:stretch>
        </p:blipFill>
        <p:spPr bwMode="auto">
          <a:xfrm>
            <a:off x="7164288" y="121530"/>
            <a:ext cx="1800200" cy="2823371"/>
          </a:xfrm>
          <a:prstGeom prst="rect">
            <a:avLst/>
          </a:prstGeom>
          <a:noFill/>
        </p:spPr>
      </p:pic>
      <p:pic>
        <p:nvPicPr>
          <p:cNvPr id="9232" name="Picture 16" descr="http://public-domain-photos.org/wp-content/uploads/2011/05/Gustave-Courbet-Woman-with-White-Stockings-Les-Bas-Blancs-1861.jpg"/>
          <p:cNvPicPr>
            <a:picLocks noChangeAspect="1" noChangeArrowheads="1"/>
          </p:cNvPicPr>
          <p:nvPr/>
        </p:nvPicPr>
        <p:blipFill>
          <a:blip r:embed="rId6" cstate="print"/>
          <a:srcRect/>
          <a:stretch>
            <a:fillRect/>
          </a:stretch>
        </p:blipFill>
        <p:spPr bwMode="auto">
          <a:xfrm>
            <a:off x="251519" y="4365104"/>
            <a:ext cx="2931281" cy="2349040"/>
          </a:xfrm>
          <a:prstGeom prst="rect">
            <a:avLst/>
          </a:prstGeom>
          <a:noFill/>
        </p:spPr>
      </p:pic>
      <p:sp>
        <p:nvSpPr>
          <p:cNvPr id="15" name="Text Box 12"/>
          <p:cNvSpPr txBox="1">
            <a:spLocks noChangeArrowheads="1"/>
          </p:cNvSpPr>
          <p:nvPr/>
        </p:nvSpPr>
        <p:spPr bwMode="auto">
          <a:xfrm>
            <a:off x="251520" y="6453336"/>
            <a:ext cx="3096344" cy="215444"/>
          </a:xfrm>
          <a:prstGeom prst="rect">
            <a:avLst/>
          </a:prstGeom>
          <a:noFill/>
          <a:ln w="9525">
            <a:noFill/>
            <a:miter lim="800000"/>
            <a:headEnd/>
            <a:tailEnd/>
          </a:ln>
        </p:spPr>
        <p:txBody>
          <a:bodyPr wrap="square">
            <a:spAutoFit/>
          </a:bodyPr>
          <a:lstStyle/>
          <a:p>
            <a:pPr fontAlgn="base">
              <a:spcBef>
                <a:spcPct val="0"/>
              </a:spcBef>
              <a:spcAft>
                <a:spcPct val="0"/>
              </a:spcAft>
            </a:pPr>
            <a:r>
              <a:rPr lang="nl-NL" sz="800" dirty="0" smtClean="0">
                <a:solidFill>
                  <a:srgbClr val="FFFFFF"/>
                </a:solidFill>
                <a:latin typeface="Verdana" pitchFamily="34" charset="0"/>
              </a:rPr>
              <a:t>Vrouw met witte kousen</a:t>
            </a:r>
            <a:endParaRPr lang="nl-NL" sz="800" dirty="0">
              <a:solidFill>
                <a:srgbClr val="FFFFFF"/>
              </a:solidFill>
              <a:latin typeface="Verdana" pitchFamily="34" charset="0"/>
            </a:endParaRPr>
          </a:p>
        </p:txBody>
      </p:sp>
      <p:sp>
        <p:nvSpPr>
          <p:cNvPr id="16" name="Text Box 12"/>
          <p:cNvSpPr txBox="1">
            <a:spLocks noChangeArrowheads="1"/>
          </p:cNvSpPr>
          <p:nvPr/>
        </p:nvSpPr>
        <p:spPr bwMode="auto">
          <a:xfrm>
            <a:off x="7164288" y="2924944"/>
            <a:ext cx="1979712" cy="215444"/>
          </a:xfrm>
          <a:prstGeom prst="rect">
            <a:avLst/>
          </a:prstGeom>
          <a:noFill/>
          <a:ln w="9525">
            <a:noFill/>
            <a:miter lim="800000"/>
            <a:headEnd/>
            <a:tailEnd/>
          </a:ln>
        </p:spPr>
        <p:txBody>
          <a:bodyPr wrap="square">
            <a:spAutoFit/>
          </a:bodyPr>
          <a:lstStyle/>
          <a:p>
            <a:pPr fontAlgn="base">
              <a:spcBef>
                <a:spcPct val="0"/>
              </a:spcBef>
              <a:spcAft>
                <a:spcPct val="0"/>
              </a:spcAft>
            </a:pPr>
            <a:r>
              <a:rPr lang="nl-NL" sz="800" dirty="0" smtClean="0">
                <a:solidFill>
                  <a:srgbClr val="FFFFFF"/>
                </a:solidFill>
                <a:latin typeface="Verdana" pitchFamily="34" charset="0"/>
              </a:rPr>
              <a:t>Spotprent over Courbet</a:t>
            </a:r>
            <a:endParaRPr lang="nl-NL" sz="800" dirty="0">
              <a:solidFill>
                <a:srgbClr val="FFFFFF"/>
              </a:solidFill>
              <a:latin typeface="Verdana" pitchFamily="34" charset="0"/>
            </a:endParaRPr>
          </a:p>
        </p:txBody>
      </p:sp>
    </p:spTree>
    <p:extLst>
      <p:ext uri="{BB962C8B-B14F-4D97-AF65-F5344CB8AC3E}">
        <p14:creationId xmlns:p14="http://schemas.microsoft.com/office/powerpoint/2010/main" val="25536746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Ontstaan</a:t>
            </a:r>
            <a:r>
              <a:rPr lang="en-US" b="1" dirty="0" smtClean="0"/>
              <a:t> van de </a:t>
            </a:r>
            <a:r>
              <a:rPr lang="en-US" b="1" dirty="0" err="1" smtClean="0"/>
              <a:t>moderne</a:t>
            </a:r>
            <a:r>
              <a:rPr lang="en-US" b="1" dirty="0" smtClean="0"/>
              <a:t> </a:t>
            </a:r>
            <a:r>
              <a:rPr lang="en-US" b="1" dirty="0" err="1" smtClean="0"/>
              <a:t>samenleving</a:t>
            </a:r>
            <a:r>
              <a:rPr lang="en-US" b="1" dirty="0" smtClean="0"/>
              <a:t> in de 19e </a:t>
            </a:r>
            <a:r>
              <a:rPr lang="en-US" b="1" dirty="0" err="1" smtClean="0"/>
              <a:t>eeuw</a:t>
            </a:r>
            <a:endParaRPr lang="nl-NL" b="1" dirty="0"/>
          </a:p>
        </p:txBody>
      </p:sp>
      <p:sp>
        <p:nvSpPr>
          <p:cNvPr id="3" name="Tijdelijke aanduiding voor inhoud 2"/>
          <p:cNvSpPr>
            <a:spLocks noGrp="1"/>
          </p:cNvSpPr>
          <p:nvPr>
            <p:ph idx="1"/>
          </p:nvPr>
        </p:nvSpPr>
        <p:spPr/>
        <p:txBody>
          <a:bodyPr>
            <a:normAutofit lnSpcReduction="10000"/>
          </a:bodyPr>
          <a:lstStyle/>
          <a:p>
            <a:r>
              <a:rPr lang="nl-NL" dirty="0" smtClean="0"/>
              <a:t>Groei van industriesteden door de industriële revolutie</a:t>
            </a:r>
          </a:p>
          <a:p>
            <a:r>
              <a:rPr lang="nl-NL" dirty="0" smtClean="0"/>
              <a:t>Hoofdsteden groeien uit tot bestuurlijke centra</a:t>
            </a:r>
          </a:p>
          <a:p>
            <a:r>
              <a:rPr lang="nl-NL" dirty="0" smtClean="0"/>
              <a:t>Door dit alles ontstaat voor het eerst planmatige stadsontwikkeling: een van de eerste voorbeelden daarvan is Parijs</a:t>
            </a:r>
          </a:p>
          <a:p>
            <a:r>
              <a:rPr lang="nl-NL" dirty="0" smtClean="0"/>
              <a:t>Ruimtegebrek in steden VS zorgt voor de eerste hoogbouw</a:t>
            </a:r>
          </a:p>
          <a:p>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Wainwright building in Chicago</a:t>
            </a:r>
            <a:endParaRPr lang="nl-NL" dirty="0"/>
          </a:p>
        </p:txBody>
      </p:sp>
      <p:pic>
        <p:nvPicPr>
          <p:cNvPr id="29698" name="Picture 2" descr="http://www.avenuedstereo.com/modern/sullivan_wainwright3.jpg"/>
          <p:cNvPicPr>
            <a:picLocks noChangeAspect="1" noChangeArrowheads="1"/>
          </p:cNvPicPr>
          <p:nvPr/>
        </p:nvPicPr>
        <p:blipFill>
          <a:blip r:embed="rId2" cstate="print"/>
          <a:srcRect/>
          <a:stretch>
            <a:fillRect/>
          </a:stretch>
        </p:blipFill>
        <p:spPr bwMode="auto">
          <a:xfrm>
            <a:off x="2571736" y="1452582"/>
            <a:ext cx="3362325" cy="4762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1488"/>
            <a:ext cx="8229600" cy="1143000"/>
          </a:xfrm>
        </p:spPr>
        <p:txBody>
          <a:bodyPr>
            <a:noAutofit/>
          </a:bodyPr>
          <a:lstStyle/>
          <a:p>
            <a:r>
              <a:rPr lang="en-US" b="1" dirty="0" err="1" smtClean="0"/>
              <a:t>Tijdsbeeld</a:t>
            </a:r>
            <a:r>
              <a:rPr lang="en-US" b="1" dirty="0" smtClean="0"/>
              <a:t> van de </a:t>
            </a:r>
            <a:r>
              <a:rPr lang="en-US" b="1" dirty="0" err="1" smtClean="0"/>
              <a:t>maatschappij</a:t>
            </a:r>
            <a:r>
              <a:rPr lang="en-US" b="1" dirty="0" smtClean="0"/>
              <a:t> in de late 18e en begin 19e </a:t>
            </a:r>
            <a:r>
              <a:rPr lang="en-US" b="1" dirty="0" err="1" smtClean="0"/>
              <a:t>eeuw</a:t>
            </a:r>
            <a:endParaRPr lang="nl-NL" b="1" dirty="0"/>
          </a:p>
        </p:txBody>
      </p:sp>
      <p:sp>
        <p:nvSpPr>
          <p:cNvPr id="3" name="Tijdelijke aanduiding voor inhoud 2"/>
          <p:cNvSpPr>
            <a:spLocks noGrp="1"/>
          </p:cNvSpPr>
          <p:nvPr>
            <p:ph idx="1"/>
          </p:nvPr>
        </p:nvSpPr>
        <p:spPr>
          <a:xfrm>
            <a:off x="457200" y="2403499"/>
            <a:ext cx="8229600" cy="3954459"/>
          </a:xfrm>
        </p:spPr>
        <p:txBody>
          <a:bodyPr/>
          <a:lstStyle/>
          <a:p>
            <a:r>
              <a:rPr lang="en-US" dirty="0" smtClean="0"/>
              <a:t>Grote </a:t>
            </a:r>
            <a:r>
              <a:rPr lang="en-US" dirty="0" err="1" smtClean="0"/>
              <a:t>macht</a:t>
            </a:r>
            <a:r>
              <a:rPr lang="en-US" dirty="0" smtClean="0"/>
              <a:t> van </a:t>
            </a:r>
            <a:r>
              <a:rPr lang="en-US" dirty="0" err="1" smtClean="0"/>
              <a:t>adel</a:t>
            </a:r>
            <a:r>
              <a:rPr lang="en-US" dirty="0" smtClean="0"/>
              <a:t>, </a:t>
            </a:r>
            <a:r>
              <a:rPr lang="en-US" dirty="0" err="1" smtClean="0"/>
              <a:t>kerk</a:t>
            </a:r>
            <a:r>
              <a:rPr lang="en-US" dirty="0" smtClean="0"/>
              <a:t> en </a:t>
            </a:r>
            <a:r>
              <a:rPr lang="en-US" dirty="0" err="1" smtClean="0"/>
              <a:t>vorsten</a:t>
            </a:r>
            <a:endParaRPr lang="en-US" dirty="0" smtClean="0"/>
          </a:p>
          <a:p>
            <a:r>
              <a:rPr lang="en-US" dirty="0" smtClean="0"/>
              <a:t>Burgers </a:t>
            </a:r>
            <a:r>
              <a:rPr lang="en-US" dirty="0" err="1" smtClean="0"/>
              <a:t>komen</a:t>
            </a:r>
            <a:r>
              <a:rPr lang="en-US" dirty="0" smtClean="0"/>
              <a:t> steeds </a:t>
            </a:r>
            <a:r>
              <a:rPr lang="en-US" dirty="0" err="1" smtClean="0"/>
              <a:t>meer</a:t>
            </a:r>
            <a:r>
              <a:rPr lang="en-US" dirty="0" smtClean="0"/>
              <a:t> in </a:t>
            </a:r>
            <a:r>
              <a:rPr lang="en-US" dirty="0" err="1" smtClean="0"/>
              <a:t>verzet</a:t>
            </a:r>
            <a:r>
              <a:rPr lang="en-US" dirty="0" smtClean="0"/>
              <a:t> </a:t>
            </a:r>
            <a:r>
              <a:rPr lang="en-US" dirty="0" err="1" smtClean="0"/>
              <a:t>tegen</a:t>
            </a:r>
            <a:r>
              <a:rPr lang="en-US" dirty="0" smtClean="0"/>
              <a:t> de </a:t>
            </a:r>
            <a:r>
              <a:rPr lang="en-US" dirty="0" err="1" smtClean="0"/>
              <a:t>vanzelfsprekende</a:t>
            </a:r>
            <a:r>
              <a:rPr lang="en-US" dirty="0" smtClean="0"/>
              <a:t> </a:t>
            </a:r>
            <a:r>
              <a:rPr lang="en-US" dirty="0" err="1" smtClean="0"/>
              <a:t>overheersing</a:t>
            </a:r>
            <a:r>
              <a:rPr lang="en-US" dirty="0" smtClean="0"/>
              <a:t> van de </a:t>
            </a:r>
            <a:r>
              <a:rPr lang="en-US" dirty="0" err="1" smtClean="0"/>
              <a:t>adel</a:t>
            </a:r>
            <a:endParaRPr lang="en-US" dirty="0" smtClean="0"/>
          </a:p>
          <a:p>
            <a:r>
              <a:rPr lang="en-US" dirty="0" err="1" smtClean="0"/>
              <a:t>Franse</a:t>
            </a:r>
            <a:r>
              <a:rPr lang="en-US" dirty="0" smtClean="0"/>
              <a:t> </a:t>
            </a:r>
            <a:r>
              <a:rPr lang="en-US" dirty="0" err="1" smtClean="0"/>
              <a:t>revolutie</a:t>
            </a:r>
            <a:r>
              <a:rPr lang="en-US" dirty="0" smtClean="0"/>
              <a:t> in 1789</a:t>
            </a:r>
          </a:p>
          <a:p>
            <a:r>
              <a:rPr lang="en-US" dirty="0" smtClean="0"/>
              <a:t>Napoleon </a:t>
            </a:r>
            <a:r>
              <a:rPr lang="en-US" dirty="0" err="1" smtClean="0"/>
              <a:t>komt</a:t>
            </a:r>
            <a:r>
              <a:rPr lang="en-US" dirty="0" smtClean="0"/>
              <a:t> in 1799 </a:t>
            </a:r>
            <a:r>
              <a:rPr lang="en-US" dirty="0" err="1" smtClean="0"/>
              <a:t>aan</a:t>
            </a:r>
            <a:r>
              <a:rPr lang="en-US" dirty="0" smtClean="0"/>
              <a:t> de </a:t>
            </a:r>
            <a:r>
              <a:rPr lang="en-US" dirty="0" err="1" smtClean="0"/>
              <a:t>macht</a:t>
            </a:r>
            <a:endParaRPr lang="en-US" dirty="0" smtClean="0"/>
          </a:p>
          <a:p>
            <a:r>
              <a:rPr lang="en-US" dirty="0" err="1" smtClean="0"/>
              <a:t>Een</a:t>
            </a:r>
            <a:r>
              <a:rPr lang="en-US" dirty="0" smtClean="0"/>
              <a:t> </a:t>
            </a:r>
            <a:r>
              <a:rPr lang="en-US" dirty="0" err="1" smtClean="0"/>
              <a:t>periode</a:t>
            </a:r>
            <a:r>
              <a:rPr lang="en-US" dirty="0" smtClean="0"/>
              <a:t> van </a:t>
            </a:r>
            <a:r>
              <a:rPr lang="en-US" dirty="0" err="1" smtClean="0"/>
              <a:t>veel</a:t>
            </a:r>
            <a:r>
              <a:rPr lang="en-US" dirty="0" smtClean="0"/>
              <a:t> </a:t>
            </a:r>
            <a:r>
              <a:rPr lang="en-US" dirty="0" err="1" smtClean="0"/>
              <a:t>opstanden</a:t>
            </a:r>
            <a:r>
              <a:rPr lang="en-US" dirty="0" smtClean="0"/>
              <a:t> en </a:t>
            </a:r>
            <a:r>
              <a:rPr lang="en-US" dirty="0" err="1" smtClean="0"/>
              <a:t>oorlogen</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00042"/>
            <a:ext cx="8229600" cy="5626121"/>
          </a:xfrm>
        </p:spPr>
        <p:txBody>
          <a:bodyPr>
            <a:normAutofit/>
          </a:bodyPr>
          <a:lstStyle/>
          <a:p>
            <a:r>
              <a:rPr lang="en-US" dirty="0" err="1" smtClean="0"/>
              <a:t>IJzer</a:t>
            </a:r>
            <a:r>
              <a:rPr lang="en-US" dirty="0" smtClean="0"/>
              <a:t>, </a:t>
            </a:r>
            <a:r>
              <a:rPr lang="en-US" dirty="0" err="1" smtClean="0"/>
              <a:t>staal</a:t>
            </a:r>
            <a:r>
              <a:rPr lang="en-US" dirty="0" smtClean="0"/>
              <a:t> en </a:t>
            </a:r>
            <a:r>
              <a:rPr lang="en-US" dirty="0" err="1" smtClean="0"/>
              <a:t>glas</a:t>
            </a:r>
            <a:r>
              <a:rPr lang="en-US" dirty="0" smtClean="0"/>
              <a:t> </a:t>
            </a:r>
            <a:r>
              <a:rPr lang="en-US" dirty="0" err="1" smtClean="0"/>
              <a:t>zijn</a:t>
            </a:r>
            <a:r>
              <a:rPr lang="en-US" dirty="0" smtClean="0"/>
              <a:t> de </a:t>
            </a:r>
            <a:r>
              <a:rPr lang="en-US" dirty="0" err="1" smtClean="0"/>
              <a:t>nieuwe</a:t>
            </a:r>
            <a:r>
              <a:rPr lang="en-US" dirty="0" smtClean="0"/>
              <a:t> </a:t>
            </a:r>
            <a:r>
              <a:rPr lang="en-US" dirty="0" err="1" smtClean="0"/>
              <a:t>materialen</a:t>
            </a:r>
            <a:r>
              <a:rPr lang="en-US" dirty="0" smtClean="0"/>
              <a:t> in de </a:t>
            </a:r>
            <a:r>
              <a:rPr lang="en-US" dirty="0" err="1" smtClean="0"/>
              <a:t>architectuur</a:t>
            </a:r>
            <a:r>
              <a:rPr lang="en-US" dirty="0" smtClean="0"/>
              <a:t> die </a:t>
            </a:r>
            <a:r>
              <a:rPr lang="en-US" dirty="0" err="1" smtClean="0"/>
              <a:t>zorgen</a:t>
            </a:r>
            <a:r>
              <a:rPr lang="en-US" dirty="0" smtClean="0"/>
              <a:t> </a:t>
            </a:r>
            <a:r>
              <a:rPr lang="en-US" dirty="0" err="1" smtClean="0"/>
              <a:t>voor</a:t>
            </a:r>
            <a:r>
              <a:rPr lang="en-US" dirty="0" smtClean="0"/>
              <a:t> </a:t>
            </a:r>
            <a:r>
              <a:rPr lang="en-US" dirty="0" err="1" smtClean="0"/>
              <a:t>nieuwe</a:t>
            </a:r>
            <a:r>
              <a:rPr lang="en-US" dirty="0" smtClean="0"/>
              <a:t> </a:t>
            </a:r>
            <a:r>
              <a:rPr lang="en-US" dirty="0" err="1" smtClean="0"/>
              <a:t>mogelijkheden</a:t>
            </a:r>
            <a:r>
              <a:rPr lang="en-US" dirty="0" smtClean="0"/>
              <a:t> </a:t>
            </a:r>
          </a:p>
        </p:txBody>
      </p:sp>
      <p:pic>
        <p:nvPicPr>
          <p:cNvPr id="3078" name="Picture 6" descr="http://4.bp.blogspot.com/_xZSFNXh2CBM/SdKuEnCdecI/AAAAAAAAEoQ/kTK0hmm5N9o/s400/stages_eiffel.jpg"/>
          <p:cNvPicPr>
            <a:picLocks noChangeAspect="1" noChangeArrowheads="1"/>
          </p:cNvPicPr>
          <p:nvPr/>
        </p:nvPicPr>
        <p:blipFill>
          <a:blip r:embed="rId2" cstate="print"/>
          <a:srcRect/>
          <a:stretch>
            <a:fillRect/>
          </a:stretch>
        </p:blipFill>
        <p:spPr bwMode="auto">
          <a:xfrm>
            <a:off x="976314" y="2643182"/>
            <a:ext cx="3810000" cy="2505076"/>
          </a:xfrm>
          <a:prstGeom prst="rect">
            <a:avLst/>
          </a:prstGeom>
          <a:noFill/>
        </p:spPr>
      </p:pic>
      <p:pic>
        <p:nvPicPr>
          <p:cNvPr id="3080" name="Picture 8" descr="http://www.stedentrippers.nl/i/m/689.jpg"/>
          <p:cNvPicPr>
            <a:picLocks noChangeAspect="1" noChangeArrowheads="1"/>
          </p:cNvPicPr>
          <p:nvPr/>
        </p:nvPicPr>
        <p:blipFill>
          <a:blip r:embed="rId3" cstate="print"/>
          <a:srcRect/>
          <a:stretch>
            <a:fillRect/>
          </a:stretch>
        </p:blipFill>
        <p:spPr bwMode="auto">
          <a:xfrm>
            <a:off x="5214942" y="2624100"/>
            <a:ext cx="2667042" cy="373385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14356"/>
            <a:ext cx="8229600" cy="5411807"/>
          </a:xfrm>
        </p:spPr>
        <p:txBody>
          <a:bodyPr/>
          <a:lstStyle/>
          <a:p>
            <a:r>
              <a:rPr lang="en-US" dirty="0" err="1" smtClean="0"/>
              <a:t>Naar</a:t>
            </a:r>
            <a:r>
              <a:rPr lang="en-US" dirty="0" smtClean="0"/>
              <a:t> het </a:t>
            </a:r>
            <a:r>
              <a:rPr lang="en-US" dirty="0" err="1" smtClean="0"/>
              <a:t>einde</a:t>
            </a:r>
            <a:r>
              <a:rPr lang="en-US" dirty="0" smtClean="0"/>
              <a:t> van de 19e </a:t>
            </a:r>
            <a:r>
              <a:rPr lang="en-US" dirty="0" err="1" smtClean="0"/>
              <a:t>eeuw</a:t>
            </a:r>
            <a:r>
              <a:rPr lang="en-US" dirty="0" smtClean="0"/>
              <a:t> </a:t>
            </a:r>
            <a:r>
              <a:rPr lang="en-US" dirty="0" err="1" smtClean="0"/>
              <a:t>ontstaan</a:t>
            </a:r>
            <a:r>
              <a:rPr lang="en-US" dirty="0" smtClean="0"/>
              <a:t> </a:t>
            </a:r>
            <a:r>
              <a:rPr lang="en-US" dirty="0" err="1" smtClean="0"/>
              <a:t>hierdoor</a:t>
            </a:r>
            <a:r>
              <a:rPr lang="en-US" dirty="0" smtClean="0"/>
              <a:t> </a:t>
            </a:r>
            <a:r>
              <a:rPr lang="en-US" dirty="0" err="1" smtClean="0"/>
              <a:t>nieuwe</a:t>
            </a:r>
            <a:r>
              <a:rPr lang="en-US" dirty="0" smtClean="0"/>
              <a:t> </a:t>
            </a:r>
            <a:r>
              <a:rPr lang="en-US" dirty="0" err="1" smtClean="0"/>
              <a:t>bouwstijlen</a:t>
            </a:r>
            <a:r>
              <a:rPr lang="en-US" dirty="0" smtClean="0"/>
              <a:t> </a:t>
            </a:r>
            <a:r>
              <a:rPr lang="en-US" dirty="0" err="1" smtClean="0"/>
              <a:t>zoals</a:t>
            </a:r>
            <a:r>
              <a:rPr lang="en-US" dirty="0" smtClean="0"/>
              <a:t> de </a:t>
            </a:r>
            <a:r>
              <a:rPr lang="en-US" dirty="0" err="1" smtClean="0"/>
              <a:t>Jugendstil</a:t>
            </a:r>
            <a:endParaRPr lang="en-US" dirty="0" smtClean="0"/>
          </a:p>
          <a:p>
            <a:endParaRPr lang="nl-NL" dirty="0"/>
          </a:p>
        </p:txBody>
      </p:sp>
      <p:pic>
        <p:nvPicPr>
          <p:cNvPr id="26626" name="Picture 2" descr="http://www.schoolbieb.nl/uploadedImages/images/vakken/CKV/Bouwkunst/2240.jpg"/>
          <p:cNvPicPr>
            <a:picLocks noChangeAspect="1" noChangeArrowheads="1"/>
          </p:cNvPicPr>
          <p:nvPr/>
        </p:nvPicPr>
        <p:blipFill>
          <a:blip r:embed="rId2" cstate="print"/>
          <a:srcRect/>
          <a:stretch>
            <a:fillRect/>
          </a:stretch>
        </p:blipFill>
        <p:spPr bwMode="auto">
          <a:xfrm>
            <a:off x="1765942" y="2714620"/>
            <a:ext cx="2520306" cy="3857612"/>
          </a:xfrm>
          <a:prstGeom prst="rect">
            <a:avLst/>
          </a:prstGeom>
          <a:noFill/>
        </p:spPr>
      </p:pic>
      <p:pic>
        <p:nvPicPr>
          <p:cNvPr id="26632" name="Picture 8" descr="http://www.antiquesart.nl/viktor%20horta.jpg"/>
          <p:cNvPicPr>
            <a:picLocks noChangeAspect="1" noChangeArrowheads="1"/>
          </p:cNvPicPr>
          <p:nvPr/>
        </p:nvPicPr>
        <p:blipFill>
          <a:blip r:embed="rId3" cstate="print"/>
          <a:srcRect/>
          <a:stretch>
            <a:fillRect/>
          </a:stretch>
        </p:blipFill>
        <p:spPr bwMode="auto">
          <a:xfrm>
            <a:off x="4587876" y="2728886"/>
            <a:ext cx="2435256" cy="33433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dirty="0" smtClean="0"/>
              <a:t>Transport in en </a:t>
            </a:r>
            <a:r>
              <a:rPr lang="en-US" dirty="0" err="1" smtClean="0"/>
              <a:t>buiten</a:t>
            </a:r>
            <a:r>
              <a:rPr lang="en-US" dirty="0" smtClean="0"/>
              <a:t> de </a:t>
            </a:r>
            <a:r>
              <a:rPr lang="en-US" dirty="0" err="1" smtClean="0"/>
              <a:t>steden</a:t>
            </a:r>
            <a:r>
              <a:rPr lang="en-US" dirty="0" smtClean="0"/>
              <a:t> </a:t>
            </a:r>
            <a:r>
              <a:rPr lang="en-US" dirty="0" err="1" smtClean="0"/>
              <a:t>ontwikkelt</a:t>
            </a:r>
            <a:r>
              <a:rPr lang="en-US" dirty="0" smtClean="0"/>
              <a:t> </a:t>
            </a:r>
            <a:r>
              <a:rPr lang="en-US" dirty="0" err="1" smtClean="0"/>
              <a:t>zich</a:t>
            </a:r>
            <a:r>
              <a:rPr lang="en-US" dirty="0" smtClean="0"/>
              <a:t>: metro, </a:t>
            </a:r>
            <a:r>
              <a:rPr lang="en-US" dirty="0" err="1" smtClean="0"/>
              <a:t>trein</a:t>
            </a:r>
            <a:r>
              <a:rPr lang="en-US" dirty="0" smtClean="0"/>
              <a:t>, </a:t>
            </a:r>
            <a:r>
              <a:rPr lang="en-US" dirty="0" err="1" smtClean="0"/>
              <a:t>fiets</a:t>
            </a:r>
            <a:r>
              <a:rPr lang="en-US" dirty="0" smtClean="0"/>
              <a:t>, auto, </a:t>
            </a:r>
            <a:r>
              <a:rPr lang="en-US" dirty="0" err="1" smtClean="0"/>
              <a:t>passagiersboten</a:t>
            </a:r>
            <a:r>
              <a:rPr lang="en-US" dirty="0" smtClean="0"/>
              <a:t>, stations</a:t>
            </a:r>
          </a:p>
          <a:p>
            <a:r>
              <a:rPr lang="en-US" dirty="0" err="1" smtClean="0"/>
              <a:t>Eerste</a:t>
            </a:r>
            <a:r>
              <a:rPr lang="en-US" dirty="0" smtClean="0"/>
              <a:t> </a:t>
            </a:r>
            <a:r>
              <a:rPr lang="en-US" dirty="0" err="1" smtClean="0"/>
              <a:t>wereldtentoonstelling</a:t>
            </a:r>
            <a:r>
              <a:rPr lang="en-US" dirty="0" smtClean="0"/>
              <a:t> in 1851 in </a:t>
            </a:r>
            <a:r>
              <a:rPr lang="en-US" dirty="0" err="1" smtClean="0"/>
              <a:t>Londen</a:t>
            </a:r>
            <a:r>
              <a:rPr lang="en-US" dirty="0" smtClean="0"/>
              <a:t>: de </a:t>
            </a:r>
            <a:r>
              <a:rPr lang="en-US" dirty="0" err="1" smtClean="0"/>
              <a:t>aller</a:t>
            </a:r>
            <a:r>
              <a:rPr lang="en-US" dirty="0" smtClean="0"/>
              <a:t> </a:t>
            </a:r>
            <a:r>
              <a:rPr lang="en-US" dirty="0" err="1" smtClean="0"/>
              <a:t>nieuwste</a:t>
            </a:r>
            <a:r>
              <a:rPr lang="en-US" dirty="0" smtClean="0"/>
              <a:t> </a:t>
            </a:r>
            <a:r>
              <a:rPr lang="en-US" dirty="0" err="1" smtClean="0"/>
              <a:t>ontwikkelingen</a:t>
            </a:r>
            <a:r>
              <a:rPr lang="en-US" dirty="0" smtClean="0"/>
              <a:t> </a:t>
            </a:r>
            <a:r>
              <a:rPr lang="en-US" dirty="0" err="1" smtClean="0"/>
              <a:t>uit</a:t>
            </a:r>
            <a:r>
              <a:rPr lang="en-US" dirty="0" smtClean="0"/>
              <a:t> </a:t>
            </a:r>
            <a:r>
              <a:rPr lang="en-US" dirty="0" err="1" smtClean="0"/>
              <a:t>alle</a:t>
            </a:r>
            <a:r>
              <a:rPr lang="en-US" dirty="0" smtClean="0"/>
              <a:t> </a:t>
            </a:r>
            <a:r>
              <a:rPr lang="en-US" dirty="0" err="1" smtClean="0"/>
              <a:t>landen</a:t>
            </a:r>
            <a:r>
              <a:rPr lang="en-US" dirty="0" smtClean="0"/>
              <a:t> </a:t>
            </a:r>
            <a:r>
              <a:rPr lang="en-US" dirty="0" err="1" smtClean="0"/>
              <a:t>worden</a:t>
            </a:r>
            <a:r>
              <a:rPr lang="en-US" dirty="0" smtClean="0"/>
              <a:t> </a:t>
            </a:r>
            <a:r>
              <a:rPr lang="en-US" dirty="0" err="1" smtClean="0"/>
              <a:t>hier</a:t>
            </a:r>
            <a:r>
              <a:rPr lang="en-US" dirty="0" smtClean="0"/>
              <a:t> </a:t>
            </a:r>
            <a:r>
              <a:rPr lang="en-US" dirty="0" err="1" smtClean="0"/>
              <a:t>getoond</a:t>
            </a:r>
            <a:r>
              <a:rPr lang="en-US" dirty="0" smtClean="0"/>
              <a:t>.</a:t>
            </a:r>
          </a:p>
          <a:p>
            <a:endParaRPr lang="en-US" dirty="0" smtClean="0"/>
          </a:p>
          <a:p>
            <a:endParaRPr lang="nl-NL" dirty="0" smtClean="0"/>
          </a:p>
          <a:p>
            <a:endParaRPr lang="nl-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714356"/>
            <a:ext cx="8229600" cy="5715040"/>
          </a:xfrm>
        </p:spPr>
        <p:txBody>
          <a:bodyPr>
            <a:normAutofit/>
          </a:bodyPr>
          <a:lstStyle/>
          <a:p>
            <a:r>
              <a:rPr lang="en-US" dirty="0" err="1" smtClean="0"/>
              <a:t>Uitvinding</a:t>
            </a:r>
            <a:r>
              <a:rPr lang="en-US" dirty="0" smtClean="0"/>
              <a:t> van de </a:t>
            </a:r>
            <a:r>
              <a:rPr lang="en-US" dirty="0" err="1" smtClean="0"/>
              <a:t>fotografie</a:t>
            </a:r>
            <a:r>
              <a:rPr lang="en-US" dirty="0" smtClean="0"/>
              <a:t> </a:t>
            </a:r>
            <a:r>
              <a:rPr lang="en-US" dirty="0" err="1" smtClean="0"/>
              <a:t>rond</a:t>
            </a:r>
            <a:r>
              <a:rPr lang="en-US" dirty="0" smtClean="0"/>
              <a:t> 1830 door </a:t>
            </a:r>
            <a:r>
              <a:rPr lang="en-US" dirty="0" err="1" smtClean="0"/>
              <a:t>drie</a:t>
            </a:r>
            <a:r>
              <a:rPr lang="en-US" dirty="0" smtClean="0"/>
              <a:t> </a:t>
            </a:r>
            <a:r>
              <a:rPr lang="en-US" dirty="0" err="1" smtClean="0"/>
              <a:t>verschillende</a:t>
            </a:r>
            <a:r>
              <a:rPr lang="en-US" dirty="0" smtClean="0"/>
              <a:t> </a:t>
            </a:r>
            <a:r>
              <a:rPr lang="en-US" dirty="0" err="1" smtClean="0"/>
              <a:t>mensen</a:t>
            </a:r>
            <a:r>
              <a:rPr lang="en-US" dirty="0" smtClean="0"/>
              <a:t> in twee </a:t>
            </a:r>
            <a:r>
              <a:rPr lang="en-US" dirty="0" err="1" smtClean="0"/>
              <a:t>verschillende</a:t>
            </a:r>
            <a:r>
              <a:rPr lang="en-US" dirty="0" smtClean="0"/>
              <a:t> </a:t>
            </a:r>
            <a:r>
              <a:rPr lang="en-US" dirty="0" err="1" smtClean="0"/>
              <a:t>landen</a:t>
            </a:r>
            <a:r>
              <a:rPr lang="en-US" dirty="0" smtClean="0"/>
              <a:t>: </a:t>
            </a:r>
            <a:r>
              <a:rPr lang="en-US" dirty="0" err="1" smtClean="0"/>
              <a:t>Niépce</a:t>
            </a:r>
            <a:r>
              <a:rPr lang="en-US" dirty="0" smtClean="0"/>
              <a:t> en </a:t>
            </a:r>
            <a:r>
              <a:rPr lang="en-US" dirty="0" err="1" smtClean="0"/>
              <a:t>Dageurre</a:t>
            </a:r>
            <a:r>
              <a:rPr lang="en-US" dirty="0" smtClean="0"/>
              <a:t> in </a:t>
            </a:r>
            <a:r>
              <a:rPr lang="en-US" dirty="0" err="1" smtClean="0"/>
              <a:t>Frankrijk</a:t>
            </a:r>
            <a:r>
              <a:rPr lang="en-US" dirty="0" smtClean="0"/>
              <a:t> en Talbot in </a:t>
            </a:r>
            <a:r>
              <a:rPr lang="en-US" dirty="0" err="1" smtClean="0"/>
              <a:t>Engeland</a:t>
            </a:r>
            <a:endParaRPr lang="en-US" dirty="0" smtClean="0"/>
          </a:p>
          <a:p>
            <a:endParaRPr lang="en-US" dirty="0" smtClean="0"/>
          </a:p>
          <a:p>
            <a:endParaRPr lang="en-US" dirty="0"/>
          </a:p>
          <a:p>
            <a:endParaRPr lang="en-US" dirty="0" smtClean="0"/>
          </a:p>
          <a:p>
            <a:endParaRPr lang="en-US" dirty="0"/>
          </a:p>
          <a:p>
            <a:pPr>
              <a:buNone/>
            </a:pPr>
            <a:r>
              <a:rPr lang="en-US" dirty="0"/>
              <a:t> </a:t>
            </a:r>
            <a:r>
              <a:rPr lang="en-US" dirty="0" smtClean="0"/>
              <a:t>   </a:t>
            </a:r>
          </a:p>
          <a:p>
            <a:pPr>
              <a:buNone/>
            </a:pPr>
            <a:r>
              <a:rPr lang="en-US" sz="2600" dirty="0"/>
              <a:t> </a:t>
            </a:r>
            <a:r>
              <a:rPr lang="en-US" sz="2600" dirty="0" smtClean="0"/>
              <a:t>    </a:t>
            </a:r>
            <a:r>
              <a:rPr lang="en-US" sz="2400" dirty="0" err="1" smtClean="0"/>
              <a:t>eerste</a:t>
            </a:r>
            <a:r>
              <a:rPr lang="en-US" sz="2400" dirty="0" smtClean="0"/>
              <a:t> </a:t>
            </a:r>
            <a:r>
              <a:rPr lang="en-US" sz="2400" dirty="0" err="1" smtClean="0"/>
              <a:t>foto</a:t>
            </a:r>
            <a:r>
              <a:rPr lang="en-US" sz="2400" dirty="0" smtClean="0"/>
              <a:t>, door Ni</a:t>
            </a:r>
            <a:r>
              <a:rPr lang="lt-LT" sz="2400" dirty="0" smtClean="0"/>
              <a:t>é</a:t>
            </a:r>
            <a:r>
              <a:rPr lang="en-US" sz="2400" dirty="0" err="1" smtClean="0"/>
              <a:t>pce</a:t>
            </a:r>
            <a:r>
              <a:rPr lang="en-US" sz="2400" dirty="0" smtClean="0"/>
              <a:t> </a:t>
            </a:r>
            <a:r>
              <a:rPr lang="en-US" sz="2400" dirty="0" err="1" smtClean="0"/>
              <a:t>genomen</a:t>
            </a:r>
            <a:r>
              <a:rPr lang="en-US" sz="2400" dirty="0" smtClean="0"/>
              <a:t>, </a:t>
            </a:r>
            <a:r>
              <a:rPr lang="en-US" sz="2400" dirty="0" err="1" smtClean="0"/>
              <a:t>belichtingstijd</a:t>
            </a:r>
            <a:r>
              <a:rPr lang="en-US" sz="2400" dirty="0" smtClean="0"/>
              <a:t> was 8 </a:t>
            </a:r>
            <a:r>
              <a:rPr lang="en-US" sz="2400" dirty="0" err="1" smtClean="0"/>
              <a:t>uur</a:t>
            </a:r>
            <a:endParaRPr lang="en-US" sz="2400" dirty="0" smtClean="0"/>
          </a:p>
        </p:txBody>
      </p:sp>
      <p:sp>
        <p:nvSpPr>
          <p:cNvPr id="2050" name="AutoShape 2" descr="data:image/jpg;base64,/9j/4AAQSkZJRgABAQAAAQABAAD/2wBDAAkGBwgHBgkIBwgKCgkLDRYPDQwMDRsUFRAWIB0iIiAdHx8kKDQsJCYxJx8fLT0tMTU3Ojo6Iys/RD84QzQ5Ojf/2wBDAQoKCg0MDRoPDxo3JR8lNzc3Nzc3Nzc3Nzc3Nzc3Nzc3Nzc3Nzc3Nzc3Nzc3Nzc3Nzc3Nzc3Nzc3Nzc3Nzc3Nzf/wAARCAChAOcDASIAAhEBAxEB/8QAHAAAAAcBAQAAAAAAAAAAAAAAAAIDBAUGBwEI/8QASBAAAQMDAwEGBAMDCwEFCQAAAQIDEQAEIQUSMUEGEyJRYXEUgZGxBzKhM0LBFSM0NXJzstHh8PF0FmKCg8IkNkNEUnWSosP/xAAUAQEAAAAAAAAAAAAAAAAAAAAA/8QAFBEBAAAAAAAAAAAAAAAAAAAAAP/aAAwDAQACEQMRAD8AvYTbsLhdnbIJ/fTbo/yp6hFssJKWWfcNpn7UQAKTJSM+dNHGVsjvLcmcnaTQSyWmRw2gH0QB/ClEgegHpiq1fdpfgG9jzYDp5Cj/AApl/wBpXVOoU25sSTAkDarz+X+5oLtxQBzUVo2tWupJKUvI70CSkHOfKpVGRjNAYigBBoSaHWgNNAGi10UBq7Ra6KDtcmhRTQGmik0KFBwUcGiV0UBpodaLNdjFB01yKGa6KDlcPNGNcGTQFNFIzmmuq6pY6UyHtRuUW7ZMBS+vt51XmfxE0F3U02PeujcYS+puGweMnoPU+dBaVCklCg3cMvgqZdStMxKTI+tdJzBoEVihRlgUKBiy+lLoQQSDwYxTgklAIAggnAqi3mp6vo90A+13zMwFEEyP+RzSDvbtolbamFNwAFhZkAmgtusN2z6u6eKSogmRG4jpE9Jqp61prVnZFbVw0m3CtskndPI4ODz+s0LPXbC5bDruzYdneDbuVtUMEJ5iYxUL2n1JltLVrpz6UNd4tXgkjIg56nn60ERoWoI03UHbp9S1yQUlBwoyD0iTitr0XWGtQt21ObUurSDhU5jrXmC5fuE3ZIa7tYJISmY/1qw6R2u1rT2VoLJfSoggLBwR1+1B6VSkj83yo201lnZL8UEOrbttat/hWlABLyDuCTP29a01l3vUocbWlxpYlK0KkEedArFdosxRqAV2uV0cUAotGrlAKEV0CjUCZBmugV01yaARmjUWuzQA0Xzo2KjdW1ix0lsu3ryAQJS2FeJXsKB+VL2kpjAnmqp2q7d2Whp7hsh19SY3JgpSfKOprO+2/wCJuo3Dq7bTd9m0gkKnCp4qk2WqOXzp+OcC/EVEq8/P0oJnWNXf1R5b77z7z7gLm9xcRnp0GAMCjaI/8TIQ62l3uylaiiSN0ZMHAGM1X9VhVwpdt+VBkq4zR7B/ukKaWCJPiXnwiCehnyxQbVoepIYUq2ShKHEr2nyV6gn1x5VaGriVbUKmPzT6VgNp2gutNcQ8hZcdSohRACwZHEnjOfrV/wCznaVKktN6ghIuHnC2FbChRMcTwfQ9aDSQoLSFJMgjkUKjrF9b1ukJQpA6T1FCgZPoS4+WFKV4wSEkAhQPvVS7Q9kWnrhRt0tNKdbUV7zHzwIz61eG20NK8OXFJBJI+VM32Vquym2eBcT4juAUeZ+n+dBl192Udt3R8FcOpBTCQpO1R88jHyFQGkWN8xqZRc2j7rWxZ2pIghP3A4x7Vutyy0xaJ3NypJ3IGyQqOOuOtUpq2UjV3GLK+cAWgqMpktJEYgYnzI8hQQGj9qLfQ7x8r0PKkoCEKbAhwTMSCRjHl1NWOz/EGyvdTZsEaU0FPGN6yiM/LP6VVO011qLOurtHFyoqU2QkJUIVEEY58558qaaLZn+V2FIaFysubXQpmQOMCMTzHn0oNzOkafckKcsrc7spUGkyJ9RUhaWzFi0W7doIQTO1OB9KQu3FW+luLt0KC0N+EJR4h8qeoVuQlWROYoDggiTRgRRREcTUVe9oLCycbQ66P5wkCATJ8h5mglic12ajWdZ095BcRcJgGMyJPzqQEESODQGJoTRCaEwJoFaBxSe+humg6TXRxRZk0JExQGoVya7QAmKQUwwVBXctlUzJSCZpVVFoMx/Gjs6i801i/sbJJu0ubXHEJ8Skx186yDS9Pd79xDwUgJ/PjNepNQtU3dqtoxJEiUyJrPtX0FnT7K5uH7JpSVJBBbRB+Z8qDJdXbRb+EBRlMneCN+en0+9MbdRfVCj+ZQ/McVN9rBZu3dsq0IO9obggztVMVC2kNOoUvvNw8SQjkmcYNBIvoDYUh1ZD6iAhEdIHpzJNWPsqi00+/bavFcjchPdFJSpIJAmc4J6c1G3ty2/3DymWHjBISlcqViQZIgTOQKtHZ65s3X7S8W6yHso2NKkjgJB6gASJjrmgu+n6mxfIabtnd5jxbVyUzkTgdPpQptq7Oms6f3i3vhW2koWFKRMpPh9znqaFBLXPxLl2PhfAqdwckgKAPB+tQmvXqLS7IaDhcaIK9iCZJ4nEHBOPbFS7bqLTauVbVnxAJUZOcx096h9Yds1bkF5CnFpUVOd4N0CIIHkDMUDu47Q2DjB/nWlNOcifEhQzBBxz/Cm+iWGnHWxd26rfvSCCGiE+vTB8zWeag80sMpFo73bZCU9zJ4nG3rwPL9KsX4c3zQvVW1xbXISpvZLiFxkkwfIe8dZoIjtmt1faV4OlabaYcAQQkgjnP+4GDSWm37n8sMOLcuktKKEtlgbVJTuxI8oI+vnUt2u0bVbztK67pdgX7aBLocSggxJEk+Ufaoyx7Ldomyi4as2rdaDuaVcXKdqleeOf9BQbcFFTKCkEYo24JaJUQkDMmoi1d174RJetbJD4AJCXyRxx+XNRHavVNZsNAVdvfDMpPgUlsqJCjxBj0oC9se2dtp1u7Z2p33IUEurUDtaSes9aa3HZtoWbN7ba0y5ZylbzjkdTECMgwTE9ax5WoXHevKQ4haZJhSSZJ4mccz/pT631bVUW7ja7jwGA4kq8BIIIBHEiDE+9Bourv2+mXXcaclr4EK/+GuSQMHJ4PP0rRNKet37FlVqtCmyAQEqCtuODHWvPzV+LtwuvuuNhlRIIJUQT54zFWvs32qVYXaLNdyFMqWCoLAkA45Hv0GYoNimuyI5qI+KcwG0qIPpyKVDjkZSsH2oJAkedcJA6j61GOXiWlbXHAD5Gkvj2HEg9+ADgHpQSq1hAmRPv6UkxdIcYQ4SJUnOarHaVN23aLesrpSAUELAEgjnkcVRbnU9QtbCzD2o3loy8kbJA4H8M+9Bsinm0RJAPSTRu+Rt3KWke5rK7V257lKP5ZfdUqIUlkqAzwfP/ADqUW69aoaacve6SoneXWwU7TiDI8/PrQX5V0ykArdbAPBKgKHftKPhWn/8AIVS/5IbvWe+tbp9vcmD3Z2K9ccDjHnSTNgjU9NeSjVtRSu3cUgqUdqgpI6mM80F5S4lRG1QIE8Gqx25ujb6S5DDy9wIK248Ipp+H9q/p1vc2z1yu4G8uJcWIJnnmrNdsC6QSQkgZMnmg88drUoW+2pC0OKeTulIA7v8A7uMR9eajNFcCNSbC07UgnKVR7ycVpX4raW1a2beoNW6IXKXB09Dx71mDCUOd3uQuUq8RDoBIkY+mPOgsOootgwhJk94qStZTOB6Zk4z5jNWjsexbMtW3fIaX8S9vTj8icZB65/X9am6q4FpauISFJQpSO7KSrw9Cekn9J+VXS0dR8LaWfc3KFBsgDvCUbudsDz4HJmAQKCVun7hm5eXcKDrW7YlpIkkZIIjxbfQz9qFLs3LdqsXl1dIaY2guMPnwtk5J2kCMkfWhQWtVvpZfSj4RLi1c7yTjOf0oj5trdCjb2tm2pAwhLAJBjn0+31pshRF53q929LccxMcyOP0qKcNzqD6ndpUmAod2dpVgwFkGT+6YOMmgVvu17OmgIRYPLdjaoNN7O78gCBBPln7030DVLjtE5cN3bDzTBbDhQXFKUhWP3p4zwB0qoa3fdzchd+S78MlP5VwUqI4IxMHMwJ4Iqw9iNQZvbhSrh9a1LaAUtwBvJPBBM9cc8yc0Ff7aare2faYoLzzTdudqDs7wxj83AiefIUlo2u3lws96+lxhzakkyEIEdU5jON0nH6M+1l4EdqXV363XdsIQVGMAYV4T6RGTnioJ69Wm+YuLJp0JSjwIdjYoZmPIDIxnPSg9Di4absQ6+pKGUt7iueBEzIqudv7wK7FLubZSFJdKChzZIHr/AK+ZFMtK7Rs6ppNvbKQpSVtJbUTyTEYg++Ka/iBf2w7IN2IbLTJU2kOLExBBECJ6D60GSjvV95Cm0nLiSoyR6AA4NJttPLhHwrri1eEFABzIg8Tn1PWuOaelLwb8Z3lXdpwZiZmPb/fFPUNu6fcMkud5K0pSrPAIOB1jB+VAkxpGr94ts6ZqClgbVAMrx/8AqfKivs6hbmXLO8aWlfLjCs+Q45wa2VjtPrOqoeRZItwtThCA3drQokjodvnMGI4q4u987a267gBSg2kLUl0wCQJMCAYPWgqPZ3tOp3S2UO2+oKdbaAcKrdRJVxOB5fwq06W5ePtEvtuNdE7kgEnzIpTT3u9Ae2PN4mDjw5yR8p+f1eoKQgHeVCMmgh9YS60gdy0lSl4MpnPv0qkv3TKlhlZUlayJ6H1Hr/nWg3jRfU13alJQkyQDyKjhoDLF98a0iXlqwtR3FI6xPT9aCvWL1yCpDaypJhM+Q6g1YnmbK6tEi7t23lIEjcnr5e1PWbZKbgFy2bC0nLiRE44niui3SmACdslREYoIn+R2blCkWLvw60xtOxK0p9YIzMnrRbzQnLhKWbpNpfoK/EFpLZgSR5jyxUrcP22lslayhtqSVrWoQnzyelUvtP8AiFpNk2W7Z1F2SSlRbWY+WR60E0/8bY2ayjTEuOtyQ3bPJMCOcwSPlVMt/wATLVN2prUtNDadxHhTCkq9Zqja52vv711XcXN00FzKS7BA8vDg1WFvOOK3KUVKPU0HpLsxqWnakpTumpKRthXvyR+tWVaApMDwCsa/B29cN47bKWuI3yVSPKtjSF7JV14oKZ+KDPeaEUp7wICVEhHXHHyrBHjtuFhBO3eSAuJHvW/fiUsHQUpBSAHRIWSB7kjpWGXh7y4dlnu1JkqCcSevPIoJLSbxbK1LecLbi0kJO3gzjkZGPlHXinK7t1pwXFqpdz3TRaQ8p2ShUHI4jw8TPUE0NKafXatsNNd5K4V3aDJUM7ZBz7xz9alDoay1bqWgC3G/vdpJUjqZyQADycH+IQyXLy4aZsS+ECd+8k7CAmBMZn09JoVa16A3f3tudT3NtBsqR8MghZHAg8eRPrQoNPdGNxStSkzATiTFVzUNVYsX0IuUIUlQUoqKtpT0EI5JEDIxnrxU/cXDakAqdkEeEFQSmOgmoK7UFPJbXbC3bbB7x1wklKjgFHoTBBPlxQV59dvqaVIZeQSFTHckuIyNy0AJ8GTx6E9abaSEfy8WihKmyA2HVthpaoAAgHgRxHn61KM6YbC6ffadLSUsAOoSseJc8xGZkEHz6VzQ0RrQZDXd7kKCMkgc5SSOOuKCC7c6Ou31dlxlzYHEhTgUCsIPAEjpzg4moD4Ju/8AiilbStsq3HwxJxznkGKu3b20CXLZakF4ODwrcTlMT+Y+8Yxj61VtSQ3YsFtC3G1PAq3TvQFBQ4PIHmemZoJLQdQWwdxvXbYbdxMKWVrCtuBHofkT5U77da3Y3+kvMth1a8bFKAUhBH7qYEEmVT9+lUJ511ClEPt9+ICUJPCucCMGc/P0od86tGw3K2e7VIZKiUqJHIGenp96BpbuNq/mvh29xH5iIMRxzjr7VZtNuLZCUtjalB/Mr4gnbnCR5jAnyqtlUbmyGkqKsykCR0M/pMQJqx9iOzt32g1NtkMbLQHvLhyMJRPSeSeB9aDYuxujgEapcsFK+7DTBWcgdSB0k4qZZfYbfcQ2UgCCQgFRn6R5U5kNW4RbJaQ2lICJMJA8vYCmndLuXghxAQyElI2qBBB6iKBsdRfVfJHxLbTakq3IWhJIzEnIjJqTU6gthLjqTuEBSOuOn0psxptonwtBPhMxAVHzNKWOnWumtKbsWEobOdiYEn0BwKBO03PEqdUsiANi2e7IP1NSAWkNK8ATtGOgqI1XW9O0VXfavdN2iClOxC53mTkbRJ5is87SfjChKl22gWm4cIvHjz6pTGPc/Sg0jV9QtLC0727vGrUpEy85GQMc/List7R/is78SWNIdbLSQCLnYcmMjaek+dZvqOq6hq10u6vr5x99ROVqmAeT5fSmYUfCXAkgEhYP5gMUE9qvaDUNUJXdvuIUTLgUSNxnoOB0xUBeKQt4rQskcwU8UZF26lBSRIKSc5JHvNNnFmVbsdBQAqkEAAY6URBhW6M/pQBk8ipHS9Icu9Ss7S77y0buiNrymlKweoA5HtQW78Ii6e0qlhKyhLJKgnrn3+wreLYqLP8AOElXBms10bsWrs0hx1rVyhnelTjxO1DiBkyOAOgk+s1oNk/CltlBUjBSpMRBoKX+Lb7trpNq6IhT3M8QP0FYjuJuCSVAEk4BPnH/ADW2fi4Ep0UAq8SXAqFZBxx/z61iXeKLxVJBURuScRHXmgs3Z5x9a2LdMNW6j4ik7SQNxkkxJicj0q6OXNz3Nut91hppt1QZS4sDv0GI28J3ADiZx6xWdaU8lKW2wgulte/YEiAPcyBmKmre9V/7UbZQYZYSdtu4FOEKJg9IAMccDyPNBp3Zd6xTad6W1QttBU/3ajuEYmJAPHr6RBoVS7hx/s+3arsEqubMpKC0hxSUhQ/eCcQo5Jk5k4oUGh6hat3NmUvtIL0BKxlUepE55n54qDdubhm7UoJCdqNsB1STwImYBz/s1PJ1AuNqe7rakDAKfEDiDn9fWqTqmtWT4cc8KYbUiS4ULUqfMeEAEnjPTigeLcVb/wA+++l5K97KVklCgCqCNkQsjAnFI9nbgJ1dCkreS6vA3DC8cwAYOPMTUe2Le4ujcOIUHErKChTYUFeZkjByY8owYqStCBetNFDgSFBW/ccehHCuI+VA7/EQldvaLW8ExKirbtUB8yY/0zWb6goqtlQ6paXFYAO3B5BTwRjzHnWm9p20/wAl27zZC1oCkobUsBRECYkcc8jFZveNC3SkPBZW25O7dI5OY8gfnkUEIhh55wACAvwpAMbTMAST9JoqpZdSGHimARvCikz/AMVKKcaUXHgSUwQFKIUFweJifkZpHewFv+ALJSApxTchRnrjP6fegi7S3Xe37VvbJWt11W1CUnJUcR869C9keytz2Z0tphjukOOeO4LYKlrWcRnEAdPeqJ+E1hb3mrK1O+S021ZStkk+EKP2gfYeVaTr/bvs/pMB6/beWlUFq3WFqn1g4oHlt3rLq7VCFFZ8alOndImOY55o19qLelMrd1W7trdhUBqZ+3X5eVZLr34t3j7rzGiWjds24qO9XJcPt5emKqdxrGqardd/fuPOupEjcSfL9Yj5c0Gm6n+JOj6S6tds1c3lwJSVAbEBQ6kHofnFUHXPxL7TasEpaufgWuUptAUFR4nd+amPwbOoqUtZhQUQRvJI8yT7fPyqKLHcXSWi0hwyYATMp9cfrQJqVc3zi3Ll9510jxFaySY9SabJWstOIASST18uKmrpaSjYztLIAjdtgK8iROIH3mo5dstt5JS3JWkSRtKZIkwRjoSKBruUFJC2kq8ORH60kpW9RjHX5U8XC2StxaVLX+UQeOOBietMnEhCig8DnzoOLEKUPyj90UWc+IcedKLKUpwCVeZNJTuUN36UB2ygkSAM59q2zsLr2j6npbekXi0PuMoSlpTjQSAYgAT1iOPUepzdPZK6c7IjtBbqQ80hRLzfCkiQARjPl86idJv39Pvkv21w4woSd6OR7Dg8UHpQ31qzdtab/NgFshTbiOYgAeURzSbgfaukXNm6ym0QSHWkpgkRyccjy6Cqb2O1z+UpfNxcOOuKCVlQKinGTMYz1GOasGoMas3fj4N0raUCO9UcpEgEQMKVnnnFBC/ilqLD3ZuCoftQCtohQBz16dY+dYqQXJSBuSnMhM49a1T8VlXOn2zAQhCA9IU4oSVkADw4way9hRKiSiSD15GPKgXsw6gObMgoOAAZjJ/5rvfqS6lQWQE4T3qesHJ9TjJooaKEJeAbcnIhWcVKs21tdW6lPIJSkgyj9nug9TkY59jg0Go9lbe01rSGWtUtrN1sITLfcACQAMEHpH0oVGaB2lb0rSm2nHbe3bQBtZdc2bCefDHiHEHmDmhQNnGtTDgWg7FPOfzaVqJSrbkEEiQRtHnM+VVzWLR1554NBkpSYU2ARER6STHPseKvLy9VsHkttpD/AHsjCdyEkGcCRjMR684ij2WmPaptN3b7S4veptTWwt9J95A69TQVns+k3ds1Z9zcOONLEpBMIMYkHpz1+9XJ2003QLIO6q4G0CVIbUdxSqOvpnj7UTXLzTuyWjkWCg9dmAoIWP5qSckDgE/rWV6jqN7dXbt7dlTi1OKCwqHAjoYBEj0ig1bX9VS72YOoNae6lothSQpICiOnQj1rJRqDt7qLe0oblXiUhEcE5Jjyg49K1+3umldh0ttu+EswCtCoTA9enrmsmc1JKHihLzZbkhZSkkTIyBEgbfpJx0oC3LFwpru3nEQncpKoUJOczBmf9POmSn223e6ZZUEqTkE5UY4+R9/1pyNtxbxaOLUDKFhJgbZxzjMxAiahnlvLcCYXziTJicD60EkvV7wISyhRYbPOxOCeMz5efp9WC2e8UeCVEYMjJ6ZxxFEQhaFFS1c7QpJM7pPH2xTr40KhKltoSD4jtJMjg45PrQOra2ZU34++CiYLhbIgRgccCnFylDCi6Xj3QSA2IJUQYkjrMGfp70gX+9Y8dw4kFP7qyoqUT+b05FFuLW8eZQjuNyCQFwJlXQyfYdePc0DO2v8A4Z9xwK7zeeVpwfI46/505bdS464tKE90FhxW6QBHRWOtGRo9w+086Ust7FFfeK8IIjj/AEj6U+RpqLJja8UIWZBhO6Sf3jPQdRBoINdxcONuF07UJhMIQNqYMiPX6UR6bcp7wFAWncNhMtkz0miPBbygC4tSUqO7p1yQJrrTRcMJSJBwnZkmP95oC210pq3fZbSg95EKV+YQelNFlSlFR5I8uacEK7kBSMESFbc/LrFJOIhAJiCeIzQIggdKCRKhFdxNGISCIVNBuf4WsLe7KJtw4kJLajJBChuMER196i9a7EP3t4rUNPRaWz7SlhZaJT3igoQopAMGOemaX/D+9ea7N2/wdyElMlSlNpIQQeIOT7n61Z7Qi4tWXXtQcbAeKlLSAlLhJHl0ny86Cpdkr92310t6laJaurFlxI2QEqkzhOOQfpV/8dy22pbncrWgKUyF85P0+9IWWk2mpsruEmLlRy7uhSYBAOMDBpm2EaNcJS1qDd73KVFbLzniJgBMQP8AvfUigqn4vWiGtLtZ2phfKJJyIhX6Zx7VlzalKQO53yU7VBIHQRx51pv4tag281aBIhxSCpTaliQuBOImR54rN23ENJStJZClgjblZSk/Y0BbBIeumkOyErUkkSc/Pn6edWDS9NvUNIU288m3WqXu68akkGNoAk8SOPfypHRGGby7VDLinyqULQ4AtERBE+o+isSatL7zdsy2pkKaEJCFpQfzHkLkY6QTxA5oInVO71G3trYWK1BtJKpc2FJkzHPhJA56z1zQotxaPPXYtnXHWFqJcIf2p3HgblERwOp5xnkigu57P391qqUqUq1YUgrKm1Qkq4MgDCusjyMedLat2kb0q2VaaWoh+FJQmFFS1DmAZJInmcmPKox7X03N45Z/FOsJanvCk/mkTEjiMjxdKY3CXZXcKSl1xBACHHwsLQYIweClR3SOfaZCAYCnWlPXrLSGi3+1W3IUVcqSdwg5MjgkdCTUXrDKUgBTrCGnEkhaECCADESdw6R06VPW9zb3tk8LhbzTgWHA65MK5mABklRmOgUfWozUtHuA4dRsm2XGuUgtlvO4gJg4JHEDHFBctDvFjsehjvisuAp3BZMA4EiJ+RrNNTtQwtRWHBEEqUsEq4nB/wA6u/Zi5Q1o1+3tCXWz3gT3fJPscCR6fxqm3Vz8Vcr3p5JBDZEROAQeeuPegGmW74Wr+TwlxLkIUpaePccTn1INKLs1tq4VvSs70gCRj8wMR8485pxb3DbSVstqEpO1ICQlR4Pn1ETmg/fKcdCO6CbdSoQBtKTmDA6+vrQRwaAuEGDDnSesnM/7Brj9s24lJSjufD4i4nj1+Y+eaknry0dDaWVOFxsn8wOwHjp7Ee00z1G87xS12zjslW4ELPgTH5YPpj5UCabZdo2O+WEKZUZAa3dJA+fQ46+VOGnX0WCw0tkNqMbyySSn0PB8sf60m0klpA7srTlIbkysxkn3AjzEeVC3UksPW6XQErITh4g+QBAEK560CdrfLafQvuQoglBIKpg8wZOae3NyrvAt1aloJ8KkkpiI88nyqNDa0uB1C21qCZVtBIM8iB9uMUuxpzi97pT+zMLSoknPUQPF96CPuXVO3Ti8NkkyUeRpMKBIbKW5H7x/06f50/RZJadKH1BJCvCkGZGMdI8qbBsKfkrTjx9CCCcx5z5UDVS0qcwkkH/cUmVFRJJOadOtNtgDxBeZkRnEYzikSlIEFJBHXzoEhHWaKMH360quf3lHjoKS60GlfhncvfC3DBdQLdsboWoJSDIgmekwTA8q0nTrFK27Ntp9th1kd4qUylz/AOopB/3iso/Du4UjvUBjvkzCgf3Un16Zjz4rdba7s1tsphIdLcYaMKEcCRx70Fftre809DqwytSWipttTShucCjIIEbQAT65FMkaVcu6yjV0N9+0pDaFgAGHJG790SAI8oOJq1vWTlxKilotkTBP73RIPMelRLB1DT7hfesst2uUKDaoWslUJ2yRB545oM3/ABVdt3tbDRWlKkNwsFHikEk46cj3qgIa/eQZWD08uZq0/ilchztCpBB7xoFKiqd3JgGesVV7RxLLm0ylU5gngjj50Fm7LtoZvmVuLV4W9xcbH7NZiJImOBn1HFOL7WG29cSu4UphQEEobjxiQEqBMEcGRnPtUSzeuIftzbrLLZc3JCT+QjHPTnJ4g1zUVJvVrCWHkADvAhEqCFHOU+w6ZiKCzWTl+5c2qGEpurh0rVscUVlCQmDIScQYEAnmaFTfYHs4H9GWXmlofbdhDjbkqGIOUmTzBHnQoI3UUfHvPLadedWgnewolJTHBhBknr1/hUHc6XriHVIaZugHW4LVyUlJAyrB44EAcwPLEnoGrJvX02ibdSHFhwOOGFo3CTM/vD0nEYqza26q0trdlW59pBHeLMAFUQfESYBkeVBQNHW3pFwXL1LbjsAIcKziBumI/s8/KKRuu0A710oaeUpcbV97+XErAAwBP+xU6xZ6PdKcZuFpCw4oJdKidqoERwI8UzPyqs39oi0V3Sllxxa9qAraqc8TPsD8snigkuzuoFFs4EOEPPr3raUgyodIIMkc9etM7zTn3Li6AcQ2pwSQFJSkAHOTzA8v1pTs7ZIuXkOXABabdhQdUEGQCQlPmARnH0mneqOtsJKmnWXHEpGzuhK21Kkkf2Zg+hxighH9OXapTtdEZI3J27gSec+QNNV2zbiQhkiNnizBVnoD7dPWpd6LjTC0+UfEMLhTi1FBzzEzPmcAz0FMGmWStlLQaG4kQo/mzAM44g8+eaAlu26hpKi02NytyXFObCoDp8yQPmPOlLpltTKDblRUf2hCxIEgwZEkgzn9akmnVAFam1ytKkgoUVE8ghQyJOJUPPyqMUwUKduxbAITKtrnUTg9OT0FAmppyWm2S0UkbpKjEkZmcCI54pwGXCXFlLaghMSEgSOoOP19uKUtrpxKBbm3acTtKdi0xsEzExkTBj0yaCnFgBi3ZSNrqkEiFeIz+6McHkekERQIb0uhrukJZLkEZETOcE4n9Z4FHO7uDLyilErCd2cJ4nj09cdThmq2uGnEpcQ6S2kwlM+GR6ck+/1pENqTbyvale4pTuQfH8zjmaAwvlrSEuqK0gfnPM+vz6VxS8NspWkwdyVpOQeiZjOa6NMvC2JZX3ZE7kiQfp7UR6wurdxKChRUSADxM8R+n1oE3HFPgStJSOMfl849abO/m4HrFPk2qnyfhrdalIb3KSJJSI58vPmkTbum2LoUktzA3YJ9YoGYnih1pdxlxBg/aDSShBEjPnQWvsWhpTjyHksLMAo3qEpORj0O7J6VrrmpJsWrG1cdbZBVC3kEE5AKpkgQMZ8uk4rDezzjjF0lxtG+CPBOCRnj9PnxVuubp+6udl5brbtnzuKQUl1CQqdyM+RHXj5UG6IKXmQ1ZvJ7hTctrbhQmefWmzdg+poW9xcrK0uElRUSIOY9cedVPTNa03SkIsLUJcPgaQDcEwCTJ28pGKuYD7iCvukQF7miHAMRycfpQYt+LenLXr7IYBd/mjtRt2x4sgH96JEicTVY0zT7RC0t6iCgnBTjckzGCPM/Y+Vab2wYauHjcLSsFiFocfWoBSVcCIJBkDqKqtlpdvrN2ljuWm0PIWt0JGxTccbQB54nrPoKCEuQGdQtGlpCkJUCVyAFJPHSR7fSn7li1a3ILbb7YcIK3GDJBziTwZmp+37A3a2Le+balTQAdQ6ojcZI8McDiPKpvSNNS5coN4+0i4acJ+HSZCBMDarGeMdM+wB72Gu2BoKbfa4l5CitSAjcoAnGRyep9COlCnb2mdy68Wg4w8FgqWpsFKwRnHTMe0UKDPuxn9YPf9YPuale039SX/8AdH7ihQoKZe/1cj+w5/Go0/tk+7n3TQoUFu7LftLr/qkfc011v+sNS/8AuA/wGhQoIK0/oyv+q/8A5qpB3+r9Q/vP/WaFCglf/mGf7bf+Giv/ALB7+9H+KhQoGFv/AExz+2r/ABprrf8AXn/nL+xoUKCy3/7HU/8Aqh/hprqv5bL+3/6aFCgaaV+Zr/xfZVLJ/p1t/cK+xoUKCOH5R7q+9Q11/S7X+0f8RoUKBB/+mj+2KSuPzn3P3oUKCR0flHuf8NTnaT9tZf3KvvQoUE12c/8AeVX90r/CK3U/lY9qFCgpvbb+r3/YVWeznLf/AJX2TQoUGmn+mJ/s/wAaoTn7R3+9b+5oUKC63/8ATf8AwfxoUKFB/9k="/>
          <p:cNvSpPr>
            <a:spLocks noChangeAspect="1" noChangeArrowheads="1"/>
          </p:cNvSpPr>
          <p:nvPr/>
        </p:nvSpPr>
        <p:spPr bwMode="auto">
          <a:xfrm>
            <a:off x="155575" y="-693738"/>
            <a:ext cx="2095500" cy="145732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ChAOcDASIAAhEBAxEB/8QAHAAAAAcBAQAAAAAAAAAAAAAAAAIDBAUGBwEI/8QASBAAAQMDAwEGBAMDCwEFCQAAAQIDEQAEIQUSMUEGEyJRYXEUgZGxBzKhM0LBFSM0NXJzstHh8PF0FmKCg8IkNkNEUnWSosP/xAAUAQEAAAAAAAAAAAAAAAAAAAAA/8QAFBEBAAAAAAAAAAAAAAAAAAAAAP/aAAwDAQACEQMRAD8AvYTbsLhdnbIJ/fTbo/yp6hFssJKWWfcNpn7UQAKTJSM+dNHGVsjvLcmcnaTQSyWmRw2gH0QB/ClEgegHpiq1fdpfgG9jzYDp5Cj/AApl/wBpXVOoU25sSTAkDarz+X+5oLtxQBzUVo2tWupJKUvI70CSkHOfKpVGRjNAYigBBoSaHWgNNAGi10UBq7Ra6KDtcmhRTQGmik0KFBwUcGiV0UBpodaLNdjFB01yKGa6KDlcPNGNcGTQFNFIzmmuq6pY6UyHtRuUW7ZMBS+vt51XmfxE0F3U02PeujcYS+puGweMnoPU+dBaVCklCg3cMvgqZdStMxKTI+tdJzBoEVihRlgUKBiy+lLoQQSDwYxTgklAIAggnAqi3mp6vo90A+13zMwFEEyP+RzSDvbtolbamFNwAFhZkAmgtusN2z6u6eKSogmRG4jpE9Jqp61prVnZFbVw0m3CtskndPI4ODz+s0LPXbC5bDruzYdneDbuVtUMEJ5iYxUL2n1JltLVrpz6UNd4tXgkjIg56nn60ERoWoI03UHbp9S1yQUlBwoyD0iTitr0XWGtQt21ObUurSDhU5jrXmC5fuE3ZIa7tYJISmY/1qw6R2u1rT2VoLJfSoggLBwR1+1B6VSkj83yo201lnZL8UEOrbttat/hWlABLyDuCTP29a01l3vUocbWlxpYlK0KkEedArFdosxRqAV2uV0cUAotGrlAKEV0CjUCZBmugV01yaARmjUWuzQA0Xzo2KjdW1ix0lsu3ryAQJS2FeJXsKB+VL2kpjAnmqp2q7d2Whp7hsh19SY3JgpSfKOprO+2/wCJuo3Dq7bTd9m0gkKnCp4qk2WqOXzp+OcC/EVEq8/P0oJnWNXf1R5b77z7z7gLm9xcRnp0GAMCjaI/8TIQ62l3uylaiiSN0ZMHAGM1X9VhVwpdt+VBkq4zR7B/ukKaWCJPiXnwiCehnyxQbVoepIYUq2ShKHEr2nyV6gn1x5VaGriVbUKmPzT6VgNp2gutNcQ8hZcdSohRACwZHEnjOfrV/wCznaVKktN6ghIuHnC2FbChRMcTwfQ9aDSQoLSFJMgjkUKjrF9b1ukJQpA6T1FCgZPoS4+WFKV4wSEkAhQPvVS7Q9kWnrhRt0tNKdbUV7zHzwIz61eG20NK8OXFJBJI+VM32Vquym2eBcT4juAUeZ+n+dBl192Udt3R8FcOpBTCQpO1R88jHyFQGkWN8xqZRc2j7rWxZ2pIghP3A4x7Vutyy0xaJ3NypJ3IGyQqOOuOtUpq2UjV3GLK+cAWgqMpktJEYgYnzI8hQQGj9qLfQ7x8r0PKkoCEKbAhwTMSCRjHl1NWOz/EGyvdTZsEaU0FPGN6yiM/LP6VVO011qLOurtHFyoqU2QkJUIVEEY58558qaaLZn+V2FIaFysubXQpmQOMCMTzHn0oNzOkafckKcsrc7spUGkyJ9RUhaWzFi0W7doIQTO1OB9KQu3FW+luLt0KC0N+EJR4h8qeoVuQlWROYoDggiTRgRRREcTUVe9oLCycbQ66P5wkCATJ8h5mglic12ajWdZ095BcRcJgGMyJPzqQEESODQGJoTRCaEwJoFaBxSe+humg6TXRxRZk0JExQGoVya7QAmKQUwwVBXctlUzJSCZpVVFoMx/Gjs6i801i/sbJJu0ubXHEJ8Skx186yDS9Pd79xDwUgJ/PjNepNQtU3dqtoxJEiUyJrPtX0FnT7K5uH7JpSVJBBbRB+Z8qDJdXbRb+EBRlMneCN+en0+9MbdRfVCj+ZQ/McVN9rBZu3dsq0IO9obggztVMVC2kNOoUvvNw8SQjkmcYNBIvoDYUh1ZD6iAhEdIHpzJNWPsqi00+/bavFcjchPdFJSpIJAmc4J6c1G3ty2/3DymWHjBISlcqViQZIgTOQKtHZ65s3X7S8W6yHso2NKkjgJB6gASJjrmgu+n6mxfIabtnd5jxbVyUzkTgdPpQptq7Oms6f3i3vhW2koWFKRMpPh9znqaFBLXPxLl2PhfAqdwckgKAPB+tQmvXqLS7IaDhcaIK9iCZJ4nEHBOPbFS7bqLTauVbVnxAJUZOcx096h9Yds1bkF5CnFpUVOd4N0CIIHkDMUDu47Q2DjB/nWlNOcifEhQzBBxz/Cm+iWGnHWxd26rfvSCCGiE+vTB8zWeag80sMpFo73bZCU9zJ4nG3rwPL9KsX4c3zQvVW1xbXISpvZLiFxkkwfIe8dZoIjtmt1faV4OlabaYcAQQkgjnP+4GDSWm37n8sMOLcuktKKEtlgbVJTuxI8oI+vnUt2u0bVbztK67pdgX7aBLocSggxJEk+Ufaoyx7Ldomyi4as2rdaDuaVcXKdqleeOf9BQbcFFTKCkEYo24JaJUQkDMmoi1d174RJetbJD4AJCXyRxx+XNRHavVNZsNAVdvfDMpPgUlsqJCjxBj0oC9se2dtp1u7Z2p33IUEurUDtaSes9aa3HZtoWbN7ba0y5ZylbzjkdTECMgwTE9ax5WoXHevKQ4haZJhSSZJ4mccz/pT631bVUW7ja7jwGA4kq8BIIIBHEiDE+9Bourv2+mXXcaclr4EK/+GuSQMHJ4PP0rRNKet37FlVqtCmyAQEqCtuODHWvPzV+LtwuvuuNhlRIIJUQT54zFWvs32qVYXaLNdyFMqWCoLAkA45Hv0GYoNimuyI5qI+KcwG0qIPpyKVDjkZSsH2oJAkedcJA6j61GOXiWlbXHAD5Gkvj2HEg9+ADgHpQSq1hAmRPv6UkxdIcYQ4SJUnOarHaVN23aLesrpSAUELAEgjnkcVRbnU9QtbCzD2o3loy8kbJA4H8M+9Bsinm0RJAPSTRu+Rt3KWke5rK7V257lKP5ZfdUqIUlkqAzwfP/ADqUW69aoaacve6SoneXWwU7TiDI8/PrQX5V0ykArdbAPBKgKHftKPhWn/8AIVS/5IbvWe+tbp9vcmD3Z2K9ccDjHnSTNgjU9NeSjVtRSu3cUgqUdqgpI6mM80F5S4lRG1QIE8Gqx25ujb6S5DDy9wIK248Ipp+H9q/p1vc2z1yu4G8uJcWIJnnmrNdsC6QSQkgZMnmg88drUoW+2pC0OKeTulIA7v8A7uMR9eajNFcCNSbC07UgnKVR7ycVpX4raW1a2beoNW6IXKXB09Dx71mDCUOd3uQuUq8RDoBIkY+mPOgsOootgwhJk94qStZTOB6Zk4z5jNWjsexbMtW3fIaX8S9vTj8icZB65/X9am6q4FpauISFJQpSO7KSrw9Cekn9J+VXS0dR8LaWfc3KFBsgDvCUbudsDz4HJmAQKCVun7hm5eXcKDrW7YlpIkkZIIjxbfQz9qFLs3LdqsXl1dIaY2guMPnwtk5J2kCMkfWhQWtVvpZfSj4RLi1c7yTjOf0oj5trdCjb2tm2pAwhLAJBjn0+31pshRF53q929LccxMcyOP0qKcNzqD6ndpUmAod2dpVgwFkGT+6YOMmgVvu17OmgIRYPLdjaoNN7O78gCBBPln7030DVLjtE5cN3bDzTBbDhQXFKUhWP3p4zwB0qoa3fdzchd+S78MlP5VwUqI4IxMHMwJ4Iqw9iNQZvbhSrh9a1LaAUtwBvJPBBM9cc8yc0Ff7aare2faYoLzzTdudqDs7wxj83AiefIUlo2u3lws96+lxhzakkyEIEdU5jON0nH6M+1l4EdqXV363XdsIQVGMAYV4T6RGTnioJ69Wm+YuLJp0JSjwIdjYoZmPIDIxnPSg9Di4absQ6+pKGUt7iueBEzIqudv7wK7FLubZSFJdKChzZIHr/AK+ZFMtK7Rs6ppNvbKQpSVtJbUTyTEYg++Ka/iBf2w7IN2IbLTJU2kOLExBBECJ6D60GSjvV95Cm0nLiSoyR6AA4NJttPLhHwrri1eEFABzIg8Tn1PWuOaelLwb8Z3lXdpwZiZmPb/fFPUNu6fcMkud5K0pSrPAIOB1jB+VAkxpGr94ts6ZqClgbVAMrx/8AqfKivs6hbmXLO8aWlfLjCs+Q45wa2VjtPrOqoeRZItwtThCA3drQokjodvnMGI4q4u987a267gBSg2kLUl0wCQJMCAYPWgqPZ3tOp3S2UO2+oKdbaAcKrdRJVxOB5fwq06W5ePtEvtuNdE7kgEnzIpTT3u9Ae2PN4mDjw5yR8p+f1eoKQgHeVCMmgh9YS60gdy0lSl4MpnPv0qkv3TKlhlZUlayJ6H1Hr/nWg3jRfU13alJQkyQDyKjhoDLF98a0iXlqwtR3FI6xPT9aCvWL1yCpDaypJhM+Q6g1YnmbK6tEi7t23lIEjcnr5e1PWbZKbgFy2bC0nLiRE44niui3SmACdslREYoIn+R2blCkWLvw60xtOxK0p9YIzMnrRbzQnLhKWbpNpfoK/EFpLZgSR5jyxUrcP22lslayhtqSVrWoQnzyelUvtP8AiFpNk2W7Z1F2SSlRbWY+WR60E0/8bY2ayjTEuOtyQ3bPJMCOcwSPlVMt/wATLVN2prUtNDadxHhTCkq9Zqja52vv711XcXN00FzKS7BA8vDg1WFvOOK3KUVKPU0HpLsxqWnakpTumpKRthXvyR+tWVaApMDwCsa/B29cN47bKWuI3yVSPKtjSF7JV14oKZ+KDPeaEUp7wICVEhHXHHyrBHjtuFhBO3eSAuJHvW/fiUsHQUpBSAHRIWSB7kjpWGXh7y4dlnu1JkqCcSevPIoJLSbxbK1LecLbi0kJO3gzjkZGPlHXinK7t1pwXFqpdz3TRaQ8p2ShUHI4jw8TPUE0NKafXatsNNd5K4V3aDJUM7ZBz7xz9alDoay1bqWgC3G/vdpJUjqZyQADycH+IQyXLy4aZsS+ECd+8k7CAmBMZn09JoVa16A3f3tudT3NtBsqR8MghZHAg8eRPrQoNPdGNxStSkzATiTFVzUNVYsX0IuUIUlQUoqKtpT0EI5JEDIxnrxU/cXDakAqdkEeEFQSmOgmoK7UFPJbXbC3bbB7x1wklKjgFHoTBBPlxQV59dvqaVIZeQSFTHckuIyNy0AJ8GTx6E9abaSEfy8WihKmyA2HVthpaoAAgHgRxHn61KM6YbC6ffadLSUsAOoSseJc8xGZkEHz6VzQ0RrQZDXd7kKCMkgc5SSOOuKCC7c6Ou31dlxlzYHEhTgUCsIPAEjpzg4moD4Ju/8AiilbStsq3HwxJxznkGKu3b20CXLZakF4ODwrcTlMT+Y+8Yxj61VtSQ3YsFtC3G1PAq3TvQFBQ4PIHmemZoJLQdQWwdxvXbYbdxMKWVrCtuBHofkT5U77da3Y3+kvMth1a8bFKAUhBH7qYEEmVT9+lUJ511ClEPt9+ICUJPCucCMGc/P0od86tGw3K2e7VIZKiUqJHIGenp96BpbuNq/mvh29xH5iIMRxzjr7VZtNuLZCUtjalB/Mr4gnbnCR5jAnyqtlUbmyGkqKsykCR0M/pMQJqx9iOzt32g1NtkMbLQHvLhyMJRPSeSeB9aDYuxujgEapcsFK+7DTBWcgdSB0k4qZZfYbfcQ2UgCCQgFRn6R5U5kNW4RbJaQ2lICJMJA8vYCmndLuXghxAQyElI2qBBB6iKBsdRfVfJHxLbTakq3IWhJIzEnIjJqTU6gthLjqTuEBSOuOn0psxptonwtBPhMxAVHzNKWOnWumtKbsWEobOdiYEn0BwKBO03PEqdUsiANi2e7IP1NSAWkNK8ATtGOgqI1XW9O0VXfavdN2iClOxC53mTkbRJ5is87SfjChKl22gWm4cIvHjz6pTGPc/Sg0jV9QtLC0727vGrUpEy85GQMc/List7R/is78SWNIdbLSQCLnYcmMjaek+dZvqOq6hq10u6vr5x99ROVqmAeT5fSmYUfCXAkgEhYP5gMUE9qvaDUNUJXdvuIUTLgUSNxnoOB0xUBeKQt4rQskcwU8UZF26lBSRIKSc5JHvNNnFmVbsdBQAqkEAAY6URBhW6M/pQBk8ipHS9Icu9Ss7S77y0buiNrymlKweoA5HtQW78Ii6e0qlhKyhLJKgnrn3+wreLYqLP8AOElXBms10bsWrs0hx1rVyhnelTjxO1DiBkyOAOgk+s1oNk/CltlBUjBSpMRBoKX+Lb7trpNq6IhT3M8QP0FYjuJuCSVAEk4BPnH/ADW2fi4Ep0UAq8SXAqFZBxx/z61iXeKLxVJBURuScRHXmgs3Z5x9a2LdMNW6j4ik7SQNxkkxJicj0q6OXNz3Nut91hppt1QZS4sDv0GI28J3ADiZx6xWdaU8lKW2wgulte/YEiAPcyBmKmre9V/7UbZQYZYSdtu4FOEKJg9IAMccDyPNBp3Zd6xTad6W1QttBU/3ajuEYmJAPHr6RBoVS7hx/s+3arsEqubMpKC0hxSUhQ/eCcQo5Jk5k4oUGh6hat3NmUvtIL0BKxlUepE55n54qDdubhm7UoJCdqNsB1STwImYBz/s1PJ1AuNqe7rakDAKfEDiDn9fWqTqmtWT4cc8KYbUiS4ULUqfMeEAEnjPTigeLcVb/wA+++l5K97KVklCgCqCNkQsjAnFI9nbgJ1dCkreS6vA3DC8cwAYOPMTUe2Le4ujcOIUHErKChTYUFeZkjByY8owYqStCBetNFDgSFBW/ccehHCuI+VA7/EQldvaLW8ExKirbtUB8yY/0zWb6goqtlQ6paXFYAO3B5BTwRjzHnWm9p20/wAl27zZC1oCkobUsBRECYkcc8jFZveNC3SkPBZW25O7dI5OY8gfnkUEIhh55wACAvwpAMbTMAST9JoqpZdSGHimARvCikz/AMVKKcaUXHgSUwQFKIUFweJifkZpHewFv+ALJSApxTchRnrjP6fegi7S3Xe37VvbJWt11W1CUnJUcR869C9keytz2Z0tphjukOOeO4LYKlrWcRnEAdPeqJ+E1hb3mrK1O+S021ZStkk+EKP2gfYeVaTr/bvs/pMB6/beWlUFq3WFqn1g4oHlt3rLq7VCFFZ8alOndImOY55o19qLelMrd1W7trdhUBqZ+3X5eVZLr34t3j7rzGiWjds24qO9XJcPt5emKqdxrGqardd/fuPOupEjcSfL9Yj5c0Gm6n+JOj6S6tds1c3lwJSVAbEBQ6kHofnFUHXPxL7TasEpaufgWuUptAUFR4nd+amPwbOoqUtZhQUQRvJI8yT7fPyqKLHcXSWi0hwyYATMp9cfrQJqVc3zi3Ll9510jxFaySY9SabJWstOIASST18uKmrpaSjYztLIAjdtgK8iROIH3mo5dstt5JS3JWkSRtKZIkwRjoSKBruUFJC2kq8ORH60kpW9RjHX5U8XC2StxaVLX+UQeOOBietMnEhCig8DnzoOLEKUPyj90UWc+IcedKLKUpwCVeZNJTuUN36UB2ygkSAM59q2zsLr2j6npbekXi0PuMoSlpTjQSAYgAT1iOPUepzdPZK6c7IjtBbqQ80hRLzfCkiQARjPl86idJv39Pvkv21w4woSd6OR7Dg8UHpQ31qzdtab/NgFshTbiOYgAeURzSbgfaukXNm6ym0QSHWkpgkRyccjy6Cqb2O1z+UpfNxcOOuKCVlQKinGTMYz1GOasGoMas3fj4N0raUCO9UcpEgEQMKVnnnFBC/ilqLD3ZuCoftQCtohQBz16dY+dYqQXJSBuSnMhM49a1T8VlXOn2zAQhCA9IU4oSVkADw4way9hRKiSiSD15GPKgXsw6gObMgoOAAZjJ/5rvfqS6lQWQE4T3qesHJ9TjJooaKEJeAbcnIhWcVKs21tdW6lPIJSkgyj9nug9TkY59jg0Go9lbe01rSGWtUtrN1sITLfcACQAMEHpH0oVGaB2lb0rSm2nHbe3bQBtZdc2bCefDHiHEHmDmhQNnGtTDgWg7FPOfzaVqJSrbkEEiQRtHnM+VVzWLR1554NBkpSYU2ARER6STHPseKvLy9VsHkttpD/AHsjCdyEkGcCRjMR684ij2WmPaptN3b7S4veptTWwt9J95A69TQVns+k3ds1Z9zcOONLEpBMIMYkHpz1+9XJ2003QLIO6q4G0CVIbUdxSqOvpnj7UTXLzTuyWjkWCg9dmAoIWP5qSckDgE/rWV6jqN7dXbt7dlTi1OKCwqHAjoYBEj0ig1bX9VS72YOoNae6lothSQpICiOnQj1rJRqDt7qLe0oblXiUhEcE5Jjyg49K1+3umldh0ttu+EswCtCoTA9enrmsmc1JKHihLzZbkhZSkkTIyBEgbfpJx0oC3LFwpru3nEQncpKoUJOczBmf9POmSn223e6ZZUEqTkE5UY4+R9/1pyNtxbxaOLUDKFhJgbZxzjMxAiahnlvLcCYXziTJicD60EkvV7wISyhRYbPOxOCeMz5efp9WC2e8UeCVEYMjJ6ZxxFEQhaFFS1c7QpJM7pPH2xTr40KhKltoSD4jtJMjg45PrQOra2ZU34++CiYLhbIgRgccCnFylDCi6Xj3QSA2IJUQYkjrMGfp70gX+9Y8dw4kFP7qyoqUT+b05FFuLW8eZQjuNyCQFwJlXQyfYdePc0DO2v8A4Z9xwK7zeeVpwfI46/505bdS464tKE90FhxW6QBHRWOtGRo9w+086Ust7FFfeK8IIjj/AEj6U+RpqLJja8UIWZBhO6Sf3jPQdRBoINdxcONuF07UJhMIQNqYMiPX6UR6bcp7wFAWncNhMtkz0miPBbygC4tSUqO7p1yQJrrTRcMJSJBwnZkmP95oC210pq3fZbSg95EKV+YQelNFlSlFR5I8uacEK7kBSMESFbc/LrFJOIhAJiCeIzQIggdKCRKhFdxNGISCIVNBuf4WsLe7KJtw4kJLajJBChuMER196i9a7EP3t4rUNPRaWz7SlhZaJT3igoQopAMGOemaX/D+9ea7N2/wdyElMlSlNpIQQeIOT7n61Z7Qi4tWXXtQcbAeKlLSAlLhJHl0ny86Cpdkr92310t6laJaurFlxI2QEqkzhOOQfpV/8dy22pbncrWgKUyF85P0+9IWWk2mpsruEmLlRy7uhSYBAOMDBpm2EaNcJS1qDd73KVFbLzniJgBMQP8AvfUigqn4vWiGtLtZ2phfKJJyIhX6Zx7VlzalKQO53yU7VBIHQRx51pv4tag281aBIhxSCpTaliQuBOImR54rN23ENJStJZClgjblZSk/Y0BbBIeumkOyErUkkSc/Pn6edWDS9NvUNIU288m3WqXu68akkGNoAk8SOPfypHRGGby7VDLinyqULQ4AtERBE+o+isSatL7zdsy2pkKaEJCFpQfzHkLkY6QTxA5oInVO71G3trYWK1BtJKpc2FJkzHPhJA56z1zQotxaPPXYtnXHWFqJcIf2p3HgblERwOp5xnkigu57P391qqUqUq1YUgrKm1Qkq4MgDCusjyMedLat2kb0q2VaaWoh+FJQmFFS1DmAZJInmcmPKox7X03N45Z/FOsJanvCk/mkTEjiMjxdKY3CXZXcKSl1xBACHHwsLQYIweClR3SOfaZCAYCnWlPXrLSGi3+1W3IUVcqSdwg5MjgkdCTUXrDKUgBTrCGnEkhaECCADESdw6R06VPW9zb3tk8LhbzTgWHA65MK5mABklRmOgUfWozUtHuA4dRsm2XGuUgtlvO4gJg4JHEDHFBctDvFjsehjvisuAp3BZMA4EiJ+RrNNTtQwtRWHBEEqUsEq4nB/wA6u/Zi5Q1o1+3tCXWz3gT3fJPscCR6fxqm3Vz8Vcr3p5JBDZEROAQeeuPegGmW74Wr+TwlxLkIUpaePccTn1INKLs1tq4VvSs70gCRj8wMR8485pxb3DbSVstqEpO1ICQlR4Pn1ETmg/fKcdCO6CbdSoQBtKTmDA6+vrQRwaAuEGDDnSesnM/7Brj9s24lJSjufD4i4nj1+Y+eaknry0dDaWVOFxsn8wOwHjp7Ee00z1G87xS12zjslW4ELPgTH5YPpj5UCabZdo2O+WEKZUZAa3dJA+fQ46+VOGnX0WCw0tkNqMbyySSn0PB8sf60m0klpA7srTlIbkysxkn3AjzEeVC3UksPW6XQErITh4g+QBAEK560CdrfLafQvuQoglBIKpg8wZOae3NyrvAt1aloJ8KkkpiI88nyqNDa0uB1C21qCZVtBIM8iB9uMUuxpzi97pT+zMLSoknPUQPF96CPuXVO3Ti8NkkyUeRpMKBIbKW5H7x/06f50/RZJadKH1BJCvCkGZGMdI8qbBsKfkrTjx9CCCcx5z5UDVS0qcwkkH/cUmVFRJJOadOtNtgDxBeZkRnEYzikSlIEFJBHXzoEhHWaKMH360quf3lHjoKS60GlfhncvfC3DBdQLdsboWoJSDIgmekwTA8q0nTrFK27Ntp9th1kd4qUylz/AOopB/3iso/Du4UjvUBjvkzCgf3Un16Zjz4rdba7s1tsphIdLcYaMKEcCRx70Fftre809DqwytSWipttTShucCjIIEbQAT65FMkaVcu6yjV0N9+0pDaFgAGHJG790SAI8oOJq1vWTlxKilotkTBP73RIPMelRLB1DT7hfesst2uUKDaoWslUJ2yRB545oM3/ABVdt3tbDRWlKkNwsFHikEk46cj3qgIa/eQZWD08uZq0/ilchztCpBB7xoFKiqd3JgGesVV7RxLLm0ylU5gngjj50Fm7LtoZvmVuLV4W9xcbH7NZiJImOBn1HFOL7WG29cSu4UphQEEobjxiQEqBMEcGRnPtUSzeuIftzbrLLZc3JCT+QjHPTnJ4g1zUVJvVrCWHkADvAhEqCFHOU+w6ZiKCzWTl+5c2qGEpurh0rVscUVlCQmDIScQYEAnmaFTfYHs4H9GWXmlofbdhDjbkqGIOUmTzBHnQoI3UUfHvPLadedWgnewolJTHBhBknr1/hUHc6XriHVIaZugHW4LVyUlJAyrB44EAcwPLEnoGrJvX02ibdSHFhwOOGFo3CTM/vD0nEYqza26q0trdlW59pBHeLMAFUQfESYBkeVBQNHW3pFwXL1LbjsAIcKziBumI/s8/KKRuu0A710oaeUpcbV97+XErAAwBP+xU6xZ6PdKcZuFpCw4oJdKidqoERwI8UzPyqs39oi0V3Sllxxa9qAraqc8TPsD8snigkuzuoFFs4EOEPPr3raUgyodIIMkc9etM7zTn3Li6AcQ2pwSQFJSkAHOTzA8v1pTs7ZIuXkOXABabdhQdUEGQCQlPmARnH0mneqOtsJKmnWXHEpGzuhK21Kkkf2Zg+hxighH9OXapTtdEZI3J27gSec+QNNV2zbiQhkiNnizBVnoD7dPWpd6LjTC0+UfEMLhTi1FBzzEzPmcAz0FMGmWStlLQaG4kQo/mzAM44g8+eaAlu26hpKi02NytyXFObCoDp8yQPmPOlLpltTKDblRUf2hCxIEgwZEkgzn9akmnVAFam1ytKkgoUVE8ghQyJOJUPPyqMUwUKduxbAITKtrnUTg9OT0FAmppyWm2S0UkbpKjEkZmcCI54pwGXCXFlLaghMSEgSOoOP19uKUtrpxKBbm3acTtKdi0xsEzExkTBj0yaCnFgBi3ZSNrqkEiFeIz+6McHkekERQIb0uhrukJZLkEZETOcE4n9Z4FHO7uDLyilErCd2cJ4nj09cdThmq2uGnEpcQ6S2kwlM+GR6ck+/1pENqTbyvale4pTuQfH8zjmaAwvlrSEuqK0gfnPM+vz6VxS8NspWkwdyVpOQeiZjOa6NMvC2JZX3ZE7kiQfp7UR6wurdxKChRUSADxM8R+n1oE3HFPgStJSOMfl849abO/m4HrFPk2qnyfhrdalIb3KSJJSI58vPmkTbum2LoUktzA3YJ9YoGYnih1pdxlxBg/aDSShBEjPnQWvsWhpTjyHksLMAo3qEpORj0O7J6VrrmpJsWrG1cdbZBVC3kEE5AKpkgQMZ8uk4rDezzjjF0lxtG+CPBOCRnj9PnxVuubp+6udl5brbtnzuKQUl1CQqdyM+RHXj5UG6IKXmQ1ZvJ7hTctrbhQmefWmzdg+poW9xcrK0uElRUSIOY9cedVPTNa03SkIsLUJcPgaQDcEwCTJ28pGKuYD7iCvukQF7miHAMRycfpQYt+LenLXr7IYBd/mjtRt2x4sgH96JEicTVY0zT7RC0t6iCgnBTjckzGCPM/Y+Vab2wYauHjcLSsFiFocfWoBSVcCIJBkDqKqtlpdvrN2ljuWm0PIWt0JGxTccbQB54nrPoKCEuQGdQtGlpCkJUCVyAFJPHSR7fSn7li1a3ILbb7YcIK3GDJBziTwZmp+37A3a2Le+balTQAdQ6ojcZI8McDiPKpvSNNS5coN4+0i4acJ+HSZCBMDarGeMdM+wB72Gu2BoKbfa4l5CitSAjcoAnGRyep9COlCnb2mdy68Wg4w8FgqWpsFKwRnHTMe0UKDPuxn9YPf9YPuale039SX/8AdH7ihQoKZe/1cj+w5/Go0/tk+7n3TQoUFu7LftLr/qkfc011v+sNS/8AuA/wGhQoIK0/oyv+q/8A5qpB3+r9Q/vP/WaFCglf/mGf7bf+Giv/ALB7+9H+KhQoGFv/AExz+2r/ABprrf8AXn/nL+xoUKCy3/7HU/8Aqh/hprqv5bL+3/6aFCgaaV+Zr/xfZVLJ/p1t/cK+xoUKCOH5R7q+9Q11/S7X+0f8RoUKBB/+mj+2KSuPzn3P3oUKCR0flHuf8NTnaT9tZf3KvvQoUE12c/8AeVX90r/CK3U/lY9qFCgpvbb+r3/YVWeznLf/AJX2TQoUGmn+mJ/s/wAaoTn7R3+9b+5oUKC63/8ATf8AwfxoUKFB/9k="/>
          <p:cNvSpPr>
            <a:spLocks noChangeAspect="1" noChangeArrowheads="1"/>
          </p:cNvSpPr>
          <p:nvPr/>
        </p:nvSpPr>
        <p:spPr bwMode="auto">
          <a:xfrm>
            <a:off x="155575" y="-693738"/>
            <a:ext cx="2095500" cy="145732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054" name="Picture 6" descr="http://www.digitalecamera-winkel.nl/data/mediablocks/1__2_ms2.rvf_2.jpg"/>
          <p:cNvPicPr>
            <a:picLocks noChangeAspect="1" noChangeArrowheads="1"/>
          </p:cNvPicPr>
          <p:nvPr/>
        </p:nvPicPr>
        <p:blipFill>
          <a:blip r:embed="rId2" cstate="print"/>
          <a:srcRect/>
          <a:stretch>
            <a:fillRect/>
          </a:stretch>
        </p:blipFill>
        <p:spPr bwMode="auto">
          <a:xfrm>
            <a:off x="928662" y="2852752"/>
            <a:ext cx="3810000" cy="26479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17514"/>
            <a:ext cx="8229600" cy="2082792"/>
          </a:xfrm>
        </p:spPr>
        <p:txBody>
          <a:bodyPr>
            <a:normAutofit fontScale="90000"/>
          </a:bodyPr>
          <a:lstStyle/>
          <a:p>
            <a:r>
              <a:rPr lang="en-US" b="1" dirty="0" smtClean="0"/>
              <a:t>De </a:t>
            </a:r>
            <a:r>
              <a:rPr lang="en-US" b="1" dirty="0" err="1" smtClean="0"/>
              <a:t>opkomst</a:t>
            </a:r>
            <a:r>
              <a:rPr lang="en-US" b="1" dirty="0" smtClean="0"/>
              <a:t> van de </a:t>
            </a:r>
            <a:r>
              <a:rPr lang="en-US" b="1" dirty="0" err="1" smtClean="0"/>
              <a:t>fotografie</a:t>
            </a:r>
            <a:r>
              <a:rPr lang="en-US" b="1" dirty="0" smtClean="0"/>
              <a:t> had </a:t>
            </a:r>
            <a:r>
              <a:rPr lang="en-US" b="1" dirty="0" err="1" smtClean="0"/>
              <a:t>invloed</a:t>
            </a:r>
            <a:r>
              <a:rPr lang="en-US" b="1" dirty="0" smtClean="0"/>
              <a:t> op de </a:t>
            </a:r>
            <a:r>
              <a:rPr lang="en-US" b="1" dirty="0" err="1" smtClean="0"/>
              <a:t>ontwikkeling</a:t>
            </a:r>
            <a:r>
              <a:rPr lang="en-US" b="1" dirty="0" smtClean="0"/>
              <a:t> van de </a:t>
            </a:r>
            <a:r>
              <a:rPr lang="en-US" b="1" dirty="0" err="1" smtClean="0"/>
              <a:t>kunst</a:t>
            </a:r>
            <a:r>
              <a:rPr lang="nl-NL" dirty="0" smtClean="0"/>
              <a:t/>
            </a:r>
            <a:br>
              <a:rPr lang="nl-NL" dirty="0" smtClean="0"/>
            </a:br>
            <a:endParaRPr lang="nl-NL" dirty="0"/>
          </a:p>
        </p:txBody>
      </p:sp>
      <p:sp>
        <p:nvSpPr>
          <p:cNvPr id="3" name="Tijdelijke aanduiding voor inhoud 2"/>
          <p:cNvSpPr>
            <a:spLocks noGrp="1"/>
          </p:cNvSpPr>
          <p:nvPr>
            <p:ph idx="1"/>
          </p:nvPr>
        </p:nvSpPr>
        <p:spPr>
          <a:xfrm>
            <a:off x="457200" y="2564904"/>
            <a:ext cx="8229600" cy="2768601"/>
          </a:xfrm>
        </p:spPr>
        <p:txBody>
          <a:bodyPr>
            <a:normAutofit fontScale="92500" lnSpcReduction="10000"/>
          </a:bodyPr>
          <a:lstStyle/>
          <a:p>
            <a:r>
              <a:rPr lang="en-US" dirty="0" err="1"/>
              <a:t>S</a:t>
            </a:r>
            <a:r>
              <a:rPr lang="en-US" dirty="0" err="1" smtClean="0"/>
              <a:t>childerkunst</a:t>
            </a:r>
            <a:r>
              <a:rPr lang="en-US" dirty="0" smtClean="0"/>
              <a:t> </a:t>
            </a:r>
            <a:r>
              <a:rPr lang="en-US" dirty="0" err="1" smtClean="0"/>
              <a:t>kon</a:t>
            </a:r>
            <a:r>
              <a:rPr lang="en-US" dirty="0" smtClean="0"/>
              <a:t> </a:t>
            </a:r>
            <a:r>
              <a:rPr lang="en-US" dirty="0" err="1" smtClean="0"/>
              <a:t>niet</a:t>
            </a:r>
            <a:r>
              <a:rPr lang="en-US" dirty="0" smtClean="0"/>
              <a:t> </a:t>
            </a:r>
            <a:r>
              <a:rPr lang="en-US" dirty="0" err="1" smtClean="0"/>
              <a:t>tegen</a:t>
            </a:r>
            <a:r>
              <a:rPr lang="en-US" dirty="0" smtClean="0"/>
              <a:t> het </a:t>
            </a:r>
            <a:r>
              <a:rPr lang="en-US" dirty="0" err="1" smtClean="0"/>
              <a:t>realisme</a:t>
            </a:r>
            <a:r>
              <a:rPr lang="en-US" dirty="0" smtClean="0"/>
              <a:t> van de </a:t>
            </a:r>
            <a:r>
              <a:rPr lang="en-US" dirty="0" err="1" smtClean="0"/>
              <a:t>fotografie</a:t>
            </a:r>
            <a:r>
              <a:rPr lang="en-US" dirty="0" smtClean="0"/>
              <a:t> op: </a:t>
            </a:r>
            <a:r>
              <a:rPr lang="en-US" dirty="0" err="1" smtClean="0"/>
              <a:t>een</a:t>
            </a:r>
            <a:r>
              <a:rPr lang="en-US" dirty="0" smtClean="0"/>
              <a:t> </a:t>
            </a:r>
            <a:r>
              <a:rPr lang="en-US" dirty="0" err="1" smtClean="0"/>
              <a:t>nieuwe</a:t>
            </a:r>
            <a:r>
              <a:rPr lang="en-US" dirty="0" smtClean="0"/>
              <a:t> </a:t>
            </a:r>
            <a:r>
              <a:rPr lang="en-US" dirty="0" err="1" smtClean="0"/>
              <a:t>manier</a:t>
            </a:r>
            <a:r>
              <a:rPr lang="en-US" dirty="0" smtClean="0"/>
              <a:t> van </a:t>
            </a:r>
            <a:r>
              <a:rPr lang="en-US" dirty="0" err="1" smtClean="0"/>
              <a:t>schilderen</a:t>
            </a:r>
            <a:r>
              <a:rPr lang="en-US" dirty="0" smtClean="0"/>
              <a:t> </a:t>
            </a:r>
            <a:r>
              <a:rPr lang="en-US" dirty="0" err="1" smtClean="0"/>
              <a:t>ontstaat</a:t>
            </a:r>
            <a:r>
              <a:rPr lang="en-US" dirty="0" smtClean="0"/>
              <a:t>, minder </a:t>
            </a:r>
            <a:r>
              <a:rPr lang="en-US" dirty="0" err="1" smtClean="0"/>
              <a:t>realistsich</a:t>
            </a:r>
            <a:endParaRPr lang="en-US" dirty="0" smtClean="0"/>
          </a:p>
          <a:p>
            <a:r>
              <a:rPr lang="en-US" dirty="0" err="1" smtClean="0"/>
              <a:t>Foto’s</a:t>
            </a:r>
            <a:r>
              <a:rPr lang="en-US" dirty="0" smtClean="0"/>
              <a:t> </a:t>
            </a:r>
            <a:r>
              <a:rPr lang="en-US" dirty="0" err="1" smtClean="0"/>
              <a:t>vormen</a:t>
            </a:r>
            <a:r>
              <a:rPr lang="en-US" dirty="0" smtClean="0"/>
              <a:t> het </a:t>
            </a:r>
            <a:r>
              <a:rPr lang="en-US" dirty="0" err="1" smtClean="0"/>
              <a:t>uitgangspunt</a:t>
            </a:r>
            <a:r>
              <a:rPr lang="en-US" dirty="0" smtClean="0"/>
              <a:t> </a:t>
            </a:r>
            <a:r>
              <a:rPr lang="en-US" dirty="0" err="1" smtClean="0"/>
              <a:t>om</a:t>
            </a:r>
            <a:r>
              <a:rPr lang="en-US" dirty="0" smtClean="0"/>
              <a:t> </a:t>
            </a:r>
            <a:r>
              <a:rPr lang="en-US" dirty="0" err="1" smtClean="0"/>
              <a:t>te</a:t>
            </a:r>
            <a:r>
              <a:rPr lang="en-US" dirty="0" smtClean="0"/>
              <a:t> </a:t>
            </a:r>
            <a:r>
              <a:rPr lang="en-US" dirty="0" err="1" smtClean="0"/>
              <a:t>schilderen</a:t>
            </a:r>
            <a:endParaRPr lang="en-US" dirty="0" smtClean="0"/>
          </a:p>
          <a:p>
            <a:r>
              <a:rPr lang="en-US" dirty="0" err="1" smtClean="0"/>
              <a:t>Beweging</a:t>
            </a:r>
            <a:r>
              <a:rPr lang="en-US" dirty="0" smtClean="0"/>
              <a:t> </a:t>
            </a:r>
            <a:r>
              <a:rPr lang="en-US" dirty="0" err="1" smtClean="0"/>
              <a:t>kan</a:t>
            </a:r>
            <a:r>
              <a:rPr lang="en-US" dirty="0" smtClean="0"/>
              <a:t> </a:t>
            </a:r>
            <a:r>
              <a:rPr lang="en-US" dirty="0" err="1" smtClean="0"/>
              <a:t>worden</a:t>
            </a:r>
            <a:r>
              <a:rPr lang="en-US" dirty="0" smtClean="0"/>
              <a:t> </a:t>
            </a:r>
            <a:r>
              <a:rPr lang="en-US" dirty="0" err="1" smtClean="0"/>
              <a:t>bestudeerd</a:t>
            </a:r>
            <a:r>
              <a:rPr lang="en-US" dirty="0" smtClean="0"/>
              <a:t> en </a:t>
            </a:r>
            <a:r>
              <a:rPr lang="en-US" dirty="0" err="1" smtClean="0"/>
              <a:t>nageschilderd</a:t>
            </a:r>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4704"/>
            <a:ext cx="8229600" cy="1582726"/>
          </a:xfrm>
        </p:spPr>
        <p:txBody>
          <a:bodyPr>
            <a:normAutofit fontScale="90000"/>
          </a:bodyPr>
          <a:lstStyle/>
          <a:p>
            <a:r>
              <a:rPr lang="en-US" dirty="0" smtClean="0"/>
              <a:t> </a:t>
            </a:r>
            <a:r>
              <a:rPr lang="en-US" dirty="0" err="1" smtClean="0"/>
              <a:t>Een</a:t>
            </a:r>
            <a:r>
              <a:rPr lang="en-US" dirty="0" smtClean="0"/>
              <a:t> </a:t>
            </a:r>
            <a:r>
              <a:rPr lang="en-US" dirty="0" err="1" smtClean="0"/>
              <a:t>nieuwe</a:t>
            </a:r>
            <a:r>
              <a:rPr lang="en-US" dirty="0" smtClean="0"/>
              <a:t> </a:t>
            </a:r>
            <a:r>
              <a:rPr lang="en-US" dirty="0" err="1" smtClean="0"/>
              <a:t>manier</a:t>
            </a:r>
            <a:r>
              <a:rPr lang="en-US" dirty="0" smtClean="0"/>
              <a:t> van </a:t>
            </a:r>
            <a:r>
              <a:rPr lang="en-US" dirty="0" err="1" smtClean="0"/>
              <a:t>schilderen</a:t>
            </a:r>
            <a:r>
              <a:rPr lang="en-US" dirty="0" smtClean="0"/>
              <a:t> </a:t>
            </a:r>
            <a:r>
              <a:rPr lang="en-US" dirty="0" err="1" smtClean="0"/>
              <a:t>ontstaat</a:t>
            </a:r>
            <a:r>
              <a:rPr lang="en-US" dirty="0" smtClean="0"/>
              <a:t>: het </a:t>
            </a:r>
            <a:r>
              <a:rPr lang="en-US" dirty="0" err="1" smtClean="0"/>
              <a:t>impressionisme</a:t>
            </a:r>
            <a:r>
              <a:rPr lang="en-US" dirty="0" smtClean="0"/>
              <a:t/>
            </a:r>
            <a:br>
              <a:rPr lang="en-US" dirty="0" smtClean="0"/>
            </a:br>
            <a:endParaRPr lang="nl-NL" dirty="0"/>
          </a:p>
        </p:txBody>
      </p:sp>
      <p:pic>
        <p:nvPicPr>
          <p:cNvPr id="2050" name="Picture 2" descr="http://www.iselinge.nl/Scholenplein/pabolessen/02032ckunststromingen/Mijn%20afbeeldingen/imprssionisme.gif"/>
          <p:cNvPicPr>
            <a:picLocks noChangeAspect="1" noChangeArrowheads="1"/>
          </p:cNvPicPr>
          <p:nvPr/>
        </p:nvPicPr>
        <p:blipFill>
          <a:blip r:embed="rId2" cstate="print"/>
          <a:srcRect/>
          <a:stretch>
            <a:fillRect/>
          </a:stretch>
        </p:blipFill>
        <p:spPr bwMode="auto">
          <a:xfrm>
            <a:off x="285720" y="2840770"/>
            <a:ext cx="3971990" cy="3302874"/>
          </a:xfrm>
          <a:prstGeom prst="rect">
            <a:avLst/>
          </a:prstGeom>
          <a:noFill/>
        </p:spPr>
      </p:pic>
      <p:pic>
        <p:nvPicPr>
          <p:cNvPr id="2052" name="Picture 4" descr="http://college-de-vevey.vd.ch/auteur/livres/decouverte/Renoir/385.jpg"/>
          <p:cNvPicPr>
            <a:picLocks noChangeAspect="1" noChangeArrowheads="1"/>
          </p:cNvPicPr>
          <p:nvPr/>
        </p:nvPicPr>
        <p:blipFill>
          <a:blip r:embed="rId3" cstate="print"/>
          <a:srcRect/>
          <a:stretch>
            <a:fillRect/>
          </a:stretch>
        </p:blipFill>
        <p:spPr bwMode="auto">
          <a:xfrm>
            <a:off x="4500562" y="2786058"/>
            <a:ext cx="4463308" cy="332314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60390"/>
            <a:ext cx="8229600" cy="1582726"/>
          </a:xfrm>
        </p:spPr>
        <p:txBody>
          <a:bodyPr>
            <a:normAutofit fontScale="90000"/>
          </a:bodyPr>
          <a:lstStyle/>
          <a:p>
            <a:r>
              <a:rPr lang="en-US" dirty="0" err="1" smtClean="0"/>
              <a:t>Foto’s</a:t>
            </a:r>
            <a:r>
              <a:rPr lang="en-US" dirty="0" smtClean="0"/>
              <a:t> </a:t>
            </a:r>
            <a:r>
              <a:rPr lang="en-US" dirty="0" err="1" smtClean="0"/>
              <a:t>vormen</a:t>
            </a:r>
            <a:r>
              <a:rPr lang="en-US" dirty="0" smtClean="0"/>
              <a:t> het </a:t>
            </a:r>
            <a:r>
              <a:rPr lang="en-US" dirty="0" err="1" smtClean="0"/>
              <a:t>uitgangspunt</a:t>
            </a:r>
            <a:r>
              <a:rPr lang="en-US" dirty="0" smtClean="0"/>
              <a:t> </a:t>
            </a:r>
            <a:r>
              <a:rPr lang="en-US" dirty="0" err="1" smtClean="0"/>
              <a:t>om</a:t>
            </a:r>
            <a:r>
              <a:rPr lang="en-US" dirty="0" smtClean="0"/>
              <a:t> </a:t>
            </a:r>
            <a:r>
              <a:rPr lang="en-US" dirty="0" err="1" smtClean="0"/>
              <a:t>te</a:t>
            </a:r>
            <a:r>
              <a:rPr lang="en-US" dirty="0" smtClean="0"/>
              <a:t> </a:t>
            </a:r>
            <a:r>
              <a:rPr lang="en-US" dirty="0" err="1" smtClean="0"/>
              <a:t>schilderen</a:t>
            </a:r>
            <a:r>
              <a:rPr lang="en-US" dirty="0" smtClean="0"/>
              <a:t/>
            </a:r>
            <a:br>
              <a:rPr lang="en-US" dirty="0" smtClean="0"/>
            </a:br>
            <a:endParaRPr lang="nl-NL" dirty="0"/>
          </a:p>
        </p:txBody>
      </p:sp>
      <p:pic>
        <p:nvPicPr>
          <p:cNvPr id="1026" name="Picture 2" descr="http://www.zeenz.nl/images/uploads/ORION.jpg"/>
          <p:cNvPicPr>
            <a:picLocks noChangeAspect="1" noChangeArrowheads="1"/>
          </p:cNvPicPr>
          <p:nvPr/>
        </p:nvPicPr>
        <p:blipFill>
          <a:blip r:embed="rId2" cstate="print"/>
          <a:srcRect/>
          <a:stretch>
            <a:fillRect/>
          </a:stretch>
        </p:blipFill>
        <p:spPr bwMode="auto">
          <a:xfrm>
            <a:off x="285720" y="2714620"/>
            <a:ext cx="3810000" cy="2638426"/>
          </a:xfrm>
          <a:prstGeom prst="rect">
            <a:avLst/>
          </a:prstGeom>
          <a:noFill/>
        </p:spPr>
      </p:pic>
      <p:pic>
        <p:nvPicPr>
          <p:cNvPr id="1028" name="Picture 4" descr="http://www.zeenz.nl/images/uploads/breitner.jpg"/>
          <p:cNvPicPr>
            <a:picLocks noChangeAspect="1" noChangeArrowheads="1"/>
          </p:cNvPicPr>
          <p:nvPr/>
        </p:nvPicPr>
        <p:blipFill>
          <a:blip r:embed="rId3" cstate="print"/>
          <a:srcRect/>
          <a:stretch>
            <a:fillRect/>
          </a:stretch>
        </p:blipFill>
        <p:spPr bwMode="auto">
          <a:xfrm>
            <a:off x="4357718" y="2714620"/>
            <a:ext cx="4572000" cy="30289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17514"/>
            <a:ext cx="8229600" cy="1868478"/>
          </a:xfrm>
        </p:spPr>
        <p:txBody>
          <a:bodyPr>
            <a:normAutofit fontScale="90000"/>
          </a:bodyPr>
          <a:lstStyle/>
          <a:p>
            <a:r>
              <a:rPr lang="en-US" dirty="0" err="1" smtClean="0"/>
              <a:t>Beweging</a:t>
            </a:r>
            <a:r>
              <a:rPr lang="en-US" dirty="0" smtClean="0"/>
              <a:t> </a:t>
            </a:r>
            <a:r>
              <a:rPr lang="en-US" dirty="0" err="1" smtClean="0"/>
              <a:t>kan</a:t>
            </a:r>
            <a:r>
              <a:rPr lang="en-US" dirty="0" smtClean="0"/>
              <a:t> </a:t>
            </a:r>
            <a:r>
              <a:rPr lang="en-US" dirty="0" err="1" smtClean="0"/>
              <a:t>worden</a:t>
            </a:r>
            <a:r>
              <a:rPr lang="en-US" dirty="0" smtClean="0"/>
              <a:t> </a:t>
            </a:r>
            <a:r>
              <a:rPr lang="en-US" dirty="0" err="1" smtClean="0"/>
              <a:t>bestudeerd</a:t>
            </a:r>
            <a:r>
              <a:rPr lang="en-US" dirty="0" smtClean="0"/>
              <a:t> en </a:t>
            </a:r>
            <a:r>
              <a:rPr lang="en-US" dirty="0" err="1" smtClean="0"/>
              <a:t>nageschilderd</a:t>
            </a:r>
            <a:r>
              <a:rPr lang="nl-NL" dirty="0" smtClean="0"/>
              <a:t/>
            </a:r>
            <a:br>
              <a:rPr lang="nl-NL" dirty="0" smtClean="0"/>
            </a:br>
            <a:endParaRPr lang="nl-NL" dirty="0"/>
          </a:p>
        </p:txBody>
      </p:sp>
      <p:pic>
        <p:nvPicPr>
          <p:cNvPr id="32770" name="Picture 2" descr="http://www.radford.edu/~wkovarik/class/images/muybridge.jpg"/>
          <p:cNvPicPr>
            <a:picLocks noChangeAspect="1" noChangeArrowheads="1"/>
          </p:cNvPicPr>
          <p:nvPr/>
        </p:nvPicPr>
        <p:blipFill>
          <a:blip r:embed="rId2" cstate="print"/>
          <a:srcRect/>
          <a:stretch>
            <a:fillRect/>
          </a:stretch>
        </p:blipFill>
        <p:spPr bwMode="auto">
          <a:xfrm>
            <a:off x="4714876" y="2714620"/>
            <a:ext cx="4047372" cy="3267068"/>
          </a:xfrm>
          <a:prstGeom prst="rect">
            <a:avLst/>
          </a:prstGeom>
          <a:noFill/>
        </p:spPr>
      </p:pic>
      <p:pic>
        <p:nvPicPr>
          <p:cNvPr id="32772" name="Picture 4" descr="http://www.portlandart.net/archives/muybridge_plate163.jpg"/>
          <p:cNvPicPr>
            <a:picLocks noChangeAspect="1" noChangeArrowheads="1"/>
          </p:cNvPicPr>
          <p:nvPr/>
        </p:nvPicPr>
        <p:blipFill>
          <a:blip r:embed="rId3" cstate="print"/>
          <a:srcRect/>
          <a:stretch>
            <a:fillRect/>
          </a:stretch>
        </p:blipFill>
        <p:spPr bwMode="auto">
          <a:xfrm>
            <a:off x="467782" y="2714620"/>
            <a:ext cx="3747028" cy="259080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Opera: Romantisch </a:t>
            </a:r>
            <a:endParaRPr lang="nl-NL" dirty="0"/>
          </a:p>
        </p:txBody>
      </p:sp>
      <p:sp>
        <p:nvSpPr>
          <p:cNvPr id="3" name="Tijdelijke aanduiding voor inhoud 2"/>
          <p:cNvSpPr>
            <a:spLocks noGrp="1"/>
          </p:cNvSpPr>
          <p:nvPr>
            <p:ph idx="1"/>
          </p:nvPr>
        </p:nvSpPr>
        <p:spPr/>
        <p:txBody>
          <a:bodyPr/>
          <a:lstStyle/>
          <a:p>
            <a:r>
              <a:rPr lang="nl-NL" dirty="0" smtClean="0"/>
              <a:t>Wagner introduceert:</a:t>
            </a:r>
            <a:br>
              <a:rPr lang="nl-NL" dirty="0" smtClean="0"/>
            </a:br>
            <a:r>
              <a:rPr lang="nl-NL" dirty="0" smtClean="0"/>
              <a:t>- operagebouw: met stoelen, podium, </a:t>
            </a:r>
            <a:br>
              <a:rPr lang="nl-NL" dirty="0" smtClean="0"/>
            </a:br>
            <a:r>
              <a:rPr lang="nl-NL" dirty="0" smtClean="0"/>
              <a:t>   podiumlicht en donkere zaal, orkestbak</a:t>
            </a:r>
            <a:br>
              <a:rPr lang="nl-NL" dirty="0" smtClean="0"/>
            </a:br>
            <a:r>
              <a:rPr lang="nl-NL" dirty="0" smtClean="0"/>
              <a:t>- de opera als samenhangend verhaal</a:t>
            </a:r>
            <a:br>
              <a:rPr lang="nl-NL" dirty="0" smtClean="0"/>
            </a:br>
            <a:r>
              <a:rPr lang="nl-NL" dirty="0" smtClean="0"/>
              <a:t>- het </a:t>
            </a:r>
            <a:r>
              <a:rPr lang="nl-NL" i="1" dirty="0" err="1" smtClean="0"/>
              <a:t>Leitmotiv</a:t>
            </a:r>
            <a:r>
              <a:rPr lang="nl-NL" dirty="0" smtClean="0"/>
              <a:t>: muziekthema gekoppeld aan </a:t>
            </a:r>
            <a:br>
              <a:rPr lang="nl-NL" dirty="0" smtClean="0"/>
            </a:br>
            <a:r>
              <a:rPr lang="nl-NL" dirty="0" smtClean="0"/>
              <a:t>   een personage, situatie of gebeurtenis</a:t>
            </a:r>
            <a:endParaRPr lang="nl-NL" dirty="0"/>
          </a:p>
        </p:txBody>
      </p:sp>
    </p:spTree>
    <p:extLst>
      <p:ext uri="{BB962C8B-B14F-4D97-AF65-F5344CB8AC3E}">
        <p14:creationId xmlns:p14="http://schemas.microsoft.com/office/powerpoint/2010/main" val="426828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3933056"/>
            <a:ext cx="9144000" cy="292494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sz="2400" dirty="0">
              <a:solidFill>
                <a:srgbClr val="FFFFFF"/>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194" y="4187428"/>
            <a:ext cx="2085044" cy="2621788"/>
          </a:xfrm>
          <a:prstGeom prst="rect">
            <a:avLst/>
          </a:prstGeom>
        </p:spPr>
      </p:pic>
      <p:sp>
        <p:nvSpPr>
          <p:cNvPr id="51202" name="Rectangle 2"/>
          <p:cNvSpPr>
            <a:spLocks noGrp="1" noChangeArrowheads="1"/>
          </p:cNvSpPr>
          <p:nvPr>
            <p:ph type="title"/>
          </p:nvPr>
        </p:nvSpPr>
        <p:spPr>
          <a:xfrm>
            <a:off x="0" y="0"/>
            <a:ext cx="9144000" cy="533400"/>
          </a:xfrm>
          <a:solidFill>
            <a:schemeClr val="bg1"/>
          </a:solidFill>
        </p:spPr>
        <p:txBody>
          <a:bodyPr/>
          <a:lstStyle/>
          <a:p>
            <a:pPr algn="l"/>
            <a:r>
              <a:rPr lang="nl-NL" sz="2800" b="1" dirty="0" smtClean="0">
                <a:solidFill>
                  <a:srgbClr val="FF0000"/>
                </a:solidFill>
                <a:latin typeface="Verdana" pitchFamily="34" charset="0"/>
              </a:rPr>
              <a:t> Wagner</a:t>
            </a:r>
            <a:endParaRPr lang="nl-NL" sz="2800" b="1" dirty="0">
              <a:solidFill>
                <a:srgbClr val="FF0000"/>
              </a:solidFill>
              <a:latin typeface="Verdana" pitchFamily="34" charset="0"/>
            </a:endParaRPr>
          </a:p>
        </p:txBody>
      </p:sp>
      <p:sp>
        <p:nvSpPr>
          <p:cNvPr id="51203" name="Text Box 3"/>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51204" name="Text Box 4"/>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51205" name="Text Box 5"/>
          <p:cNvSpPr txBox="1">
            <a:spLocks noChangeArrowheads="1"/>
          </p:cNvSpPr>
          <p:nvPr/>
        </p:nvSpPr>
        <p:spPr bwMode="auto">
          <a:xfrm>
            <a:off x="179512" y="548680"/>
            <a:ext cx="7848872" cy="1692771"/>
          </a:xfrm>
          <a:prstGeom prst="rect">
            <a:avLst/>
          </a:prstGeom>
          <a:noFill/>
          <a:ln w="9525">
            <a:noFill/>
            <a:miter lim="800000"/>
            <a:headEnd/>
            <a:tailEnd/>
          </a:ln>
          <a:effectLst/>
        </p:spPr>
        <p:txBody>
          <a:bodyPr wrap="square">
            <a:spAutoFit/>
          </a:bodyPr>
          <a:lstStyle/>
          <a:p>
            <a:pPr fontAlgn="base">
              <a:spcBef>
                <a:spcPct val="0"/>
              </a:spcBef>
              <a:spcAft>
                <a:spcPct val="0"/>
              </a:spcAft>
            </a:pPr>
            <a:r>
              <a:rPr lang="nl-NL" sz="2000" b="1" dirty="0">
                <a:solidFill>
                  <a:srgbClr val="CC00FF"/>
                </a:solidFill>
                <a:latin typeface="Arial Unicode MS" pitchFamily="34" charset="-128"/>
              </a:rPr>
              <a:t>De tempel van Bayreuth:</a:t>
            </a:r>
            <a:r>
              <a:rPr lang="nl-NL" sz="1400" dirty="0">
                <a:solidFill>
                  <a:srgbClr val="CC00FF"/>
                </a:solidFill>
                <a:latin typeface="Arial Unicode MS" pitchFamily="34" charset="-128"/>
              </a:rPr>
              <a:t/>
            </a:r>
            <a:br>
              <a:rPr lang="nl-NL" sz="1400" dirty="0">
                <a:solidFill>
                  <a:srgbClr val="CC00FF"/>
                </a:solidFill>
                <a:latin typeface="Arial Unicode MS" pitchFamily="34" charset="-128"/>
              </a:rPr>
            </a:br>
            <a:r>
              <a:rPr lang="nl-NL" sz="1200" b="1" dirty="0">
                <a:solidFill>
                  <a:srgbClr val="FF0000"/>
                </a:solidFill>
                <a:latin typeface="Arial Unicode MS" pitchFamily="34" charset="-128"/>
              </a:rPr>
              <a:t>Wagner</a:t>
            </a:r>
            <a:r>
              <a:rPr lang="nl-NL" sz="1200" dirty="0">
                <a:solidFill>
                  <a:srgbClr val="000000"/>
                </a:solidFill>
                <a:latin typeface="Arial Unicode MS" pitchFamily="34" charset="-128"/>
              </a:rPr>
              <a:t> </a:t>
            </a:r>
            <a:r>
              <a:rPr lang="nl-NL" sz="1200" dirty="0" smtClean="0">
                <a:solidFill>
                  <a:srgbClr val="000000"/>
                </a:solidFill>
                <a:latin typeface="Arial Unicode MS" pitchFamily="34" charset="-128"/>
              </a:rPr>
              <a:t> wilde </a:t>
            </a:r>
            <a:r>
              <a:rPr lang="nl-NL" sz="1200" dirty="0">
                <a:solidFill>
                  <a:srgbClr val="000000"/>
                </a:solidFill>
                <a:latin typeface="Arial Unicode MS" pitchFamily="34" charset="-128"/>
              </a:rPr>
              <a:t>voor zijn </a:t>
            </a:r>
            <a:r>
              <a:rPr lang="nl-NL" sz="1200" dirty="0">
                <a:solidFill>
                  <a:srgbClr val="000000"/>
                </a:solidFill>
              </a:rPr>
              <a:t>‘</a:t>
            </a:r>
            <a:r>
              <a:rPr lang="nl-NL" sz="1200" dirty="0">
                <a:solidFill>
                  <a:srgbClr val="000000"/>
                </a:solidFill>
                <a:latin typeface="Arial Unicode MS" pitchFamily="34" charset="-128"/>
              </a:rPr>
              <a:t>kunstwerk van de toekomst</a:t>
            </a:r>
            <a:r>
              <a:rPr lang="nl-NL" sz="1200" dirty="0">
                <a:solidFill>
                  <a:srgbClr val="000000"/>
                </a:solidFill>
              </a:rPr>
              <a:t>’</a:t>
            </a:r>
            <a:r>
              <a:rPr lang="nl-NL" sz="1200" dirty="0">
                <a:solidFill>
                  <a:srgbClr val="000000"/>
                </a:solidFill>
                <a:latin typeface="Arial Unicode MS" pitchFamily="34" charset="-128"/>
              </a:rPr>
              <a:t> een speciaal theater</a:t>
            </a:r>
            <a:r>
              <a:rPr lang="nl-NL" sz="1200" dirty="0" smtClean="0">
                <a:solidFill>
                  <a:srgbClr val="000000"/>
                </a:solidFill>
                <a:latin typeface="Arial Unicode MS" pitchFamily="34" charset="-128"/>
              </a:rPr>
              <a:t>. In1872 begint de bouw van een operagebouw dat aan al zijn eisen voldoet: het Festspielhaus. Het </a:t>
            </a:r>
            <a:r>
              <a:rPr lang="nl-NL" sz="1200" dirty="0">
                <a:solidFill>
                  <a:srgbClr val="000000"/>
                </a:solidFill>
                <a:latin typeface="Arial Unicode MS" pitchFamily="34" charset="-128"/>
              </a:rPr>
              <a:t>ontwerp grijpt terug op klassieke theaters maar nieuw zijn: de aparte orkestbak ( geluiddemping </a:t>
            </a:r>
            <a:r>
              <a:rPr lang="nl-NL" sz="1200" dirty="0" smtClean="0">
                <a:solidFill>
                  <a:srgbClr val="000000"/>
                </a:solidFill>
                <a:latin typeface="Arial Unicode MS" pitchFamily="34" charset="-128"/>
              </a:rPr>
              <a:t>en ook </a:t>
            </a:r>
            <a:r>
              <a:rPr lang="nl-NL" sz="1200" dirty="0">
                <a:solidFill>
                  <a:srgbClr val="000000"/>
                </a:solidFill>
                <a:latin typeface="Arial Unicode MS" pitchFamily="34" charset="-128"/>
              </a:rPr>
              <a:t>meer lichteffecten mogelijk), en het publiek in het </a:t>
            </a:r>
            <a:r>
              <a:rPr lang="nl-NL" sz="1200" dirty="0" smtClean="0">
                <a:solidFill>
                  <a:srgbClr val="000000"/>
                </a:solidFill>
                <a:latin typeface="Arial Unicode MS" pitchFamily="34" charset="-128"/>
              </a:rPr>
              <a:t>donker. Wagner </a:t>
            </a:r>
            <a:r>
              <a:rPr lang="nl-NL" sz="1200" dirty="0">
                <a:solidFill>
                  <a:srgbClr val="000000"/>
                </a:solidFill>
                <a:latin typeface="Arial Unicode MS" pitchFamily="34" charset="-128"/>
              </a:rPr>
              <a:t>speelt voor architect, toneelmeester en decorateur. Hij treedt zelfs op als impresario, zangleraar en regisseur. </a:t>
            </a:r>
            <a:r>
              <a:rPr lang="nl-NL" sz="1200" dirty="0" smtClean="0">
                <a:solidFill>
                  <a:srgbClr val="000000"/>
                </a:solidFill>
                <a:latin typeface="Arial Unicode MS" pitchFamily="34" charset="-128"/>
              </a:rPr>
              <a:t>Bayreuth werd het eerste zomerfestival voor opera ter wereld. Wagner </a:t>
            </a:r>
            <a:r>
              <a:rPr lang="nl-NL" sz="1200" dirty="0">
                <a:solidFill>
                  <a:srgbClr val="000000"/>
                </a:solidFill>
                <a:latin typeface="Arial Unicode MS" pitchFamily="34" charset="-128"/>
              </a:rPr>
              <a:t>wilde niet alleen het publiek vermaken maar ook een religieus effect behalen. </a:t>
            </a:r>
            <a:r>
              <a:rPr lang="nl-NL" sz="1200" dirty="0" smtClean="0">
                <a:solidFill>
                  <a:srgbClr val="000000"/>
                </a:solidFill>
                <a:latin typeface="Arial Unicode MS" pitchFamily="34" charset="-128"/>
              </a:rPr>
              <a:t>Alles- verhaal, moraal, publiek en zelfs gebouw -moest </a:t>
            </a:r>
            <a:r>
              <a:rPr lang="nl-NL" sz="1200" dirty="0">
                <a:solidFill>
                  <a:srgbClr val="000000"/>
                </a:solidFill>
                <a:latin typeface="Arial Unicode MS" pitchFamily="34" charset="-128"/>
              </a:rPr>
              <a:t>daaraan worden aangepast.</a:t>
            </a:r>
          </a:p>
        </p:txBody>
      </p:sp>
      <p:sp>
        <p:nvSpPr>
          <p:cNvPr id="51206" name="Text Box 6"/>
          <p:cNvSpPr txBox="1">
            <a:spLocks noChangeArrowheads="1"/>
          </p:cNvSpPr>
          <p:nvPr/>
        </p:nvSpPr>
        <p:spPr bwMode="auto">
          <a:xfrm>
            <a:off x="5638800" y="152400"/>
            <a:ext cx="2884488"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600" dirty="0">
                <a:solidFill>
                  <a:srgbClr val="000000"/>
                </a:solidFill>
                <a:latin typeface="Arial Unicode MS" pitchFamily="34" charset="-128"/>
              </a:rPr>
              <a:t>Vlucht uit het treurige bestaan</a:t>
            </a:r>
          </a:p>
        </p:txBody>
      </p:sp>
      <p:pic>
        <p:nvPicPr>
          <p:cNvPr id="51217" name="Picture 17" descr="C:\Users\John\Pictures\Bespiegeling\H9Romantiek\Ring3.jpg">
            <a:hlinkClick r:id="rId4"/>
          </p:cNvPr>
          <p:cNvPicPr>
            <a:picLocks noChangeAspect="1" noChangeArrowheads="1"/>
          </p:cNvPicPr>
          <p:nvPr/>
        </p:nvPicPr>
        <p:blipFill>
          <a:blip r:embed="rId5" cstate="print"/>
          <a:srcRect/>
          <a:stretch>
            <a:fillRect/>
          </a:stretch>
        </p:blipFill>
        <p:spPr bwMode="auto">
          <a:xfrm>
            <a:off x="3764930" y="2784475"/>
            <a:ext cx="5379069" cy="4073524"/>
          </a:xfrm>
          <a:prstGeom prst="rect">
            <a:avLst/>
          </a:prstGeom>
          <a:noFill/>
        </p:spPr>
      </p:pic>
      <p:pic>
        <p:nvPicPr>
          <p:cNvPr id="51218" name="Picture 18" descr="C:\Users\John\Pictures\Bespiegeling\H9Romantiek\wagner.jpg"/>
          <p:cNvPicPr>
            <a:picLocks noChangeAspect="1" noChangeArrowheads="1"/>
          </p:cNvPicPr>
          <p:nvPr/>
        </p:nvPicPr>
        <p:blipFill>
          <a:blip r:embed="rId6" cstate="print"/>
          <a:srcRect/>
          <a:stretch>
            <a:fillRect/>
          </a:stretch>
        </p:blipFill>
        <p:spPr bwMode="auto">
          <a:xfrm>
            <a:off x="7956376" y="548680"/>
            <a:ext cx="1187624" cy="1658757"/>
          </a:xfrm>
          <a:prstGeom prst="rect">
            <a:avLst/>
          </a:prstGeom>
          <a:noFill/>
        </p:spPr>
      </p:pic>
      <p:pic>
        <p:nvPicPr>
          <p:cNvPr id="51219" name="Picture 19" descr="C:\Users\John\Pictures\Bespiegeling\H9Romantiek\Bayreuth-Festspielhaus545.jpg"/>
          <p:cNvPicPr>
            <a:picLocks noChangeAspect="1" noChangeArrowheads="1"/>
          </p:cNvPicPr>
          <p:nvPr/>
        </p:nvPicPr>
        <p:blipFill>
          <a:blip r:embed="rId7" cstate="print"/>
          <a:srcRect/>
          <a:stretch>
            <a:fillRect/>
          </a:stretch>
        </p:blipFill>
        <p:spPr bwMode="auto">
          <a:xfrm>
            <a:off x="57478" y="2219938"/>
            <a:ext cx="3709002" cy="2088246"/>
          </a:xfrm>
          <a:prstGeom prst="rect">
            <a:avLst/>
          </a:prstGeom>
          <a:noFill/>
        </p:spPr>
      </p:pic>
      <p:sp>
        <p:nvSpPr>
          <p:cNvPr id="51220" name="Text Box 20"/>
          <p:cNvSpPr txBox="1">
            <a:spLocks noChangeArrowheads="1"/>
          </p:cNvSpPr>
          <p:nvPr/>
        </p:nvSpPr>
        <p:spPr bwMode="auto">
          <a:xfrm>
            <a:off x="179512" y="2276872"/>
            <a:ext cx="97174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000" dirty="0">
                <a:solidFill>
                  <a:srgbClr val="000000"/>
                </a:solidFill>
                <a:latin typeface="Arial Unicode MS" pitchFamily="34" charset="-128"/>
              </a:rPr>
              <a:t>Festspielhaus</a:t>
            </a:r>
          </a:p>
        </p:txBody>
      </p:sp>
      <p:sp>
        <p:nvSpPr>
          <p:cNvPr id="13" name="Tekstvak 12"/>
          <p:cNvSpPr txBox="1"/>
          <p:nvPr/>
        </p:nvSpPr>
        <p:spPr>
          <a:xfrm>
            <a:off x="3491880" y="2276872"/>
            <a:ext cx="5206875" cy="246221"/>
          </a:xfrm>
          <a:prstGeom prst="rect">
            <a:avLst/>
          </a:prstGeom>
          <a:solidFill>
            <a:srgbClr val="92D050"/>
          </a:solidFill>
        </p:spPr>
        <p:txBody>
          <a:bodyPr wrap="none" rtlCol="0">
            <a:spAutoFit/>
          </a:bodyPr>
          <a:lstStyle/>
          <a:p>
            <a:pPr fontAlgn="base">
              <a:spcBef>
                <a:spcPct val="0"/>
              </a:spcBef>
              <a:spcAft>
                <a:spcPct val="0"/>
              </a:spcAft>
            </a:pPr>
            <a:r>
              <a:rPr lang="nl-NL" sz="1000" dirty="0" smtClean="0">
                <a:solidFill>
                  <a:srgbClr val="000000"/>
                </a:solidFill>
                <a:latin typeface="Arial Unicode MS" pitchFamily="34" charset="-128"/>
              </a:rPr>
              <a:t>‘Net als papegaaien zwijgt ook het publiek als men het in het donker zet.’ </a:t>
            </a:r>
            <a:r>
              <a:rPr lang="nl-NL" sz="1000" i="1" dirty="0" smtClean="0">
                <a:solidFill>
                  <a:srgbClr val="000000"/>
                </a:solidFill>
                <a:latin typeface="Arial Unicode MS" pitchFamily="34" charset="-128"/>
              </a:rPr>
              <a:t>Richard Wagner</a:t>
            </a:r>
            <a:endParaRPr lang="nl-NL" sz="1000" i="1" dirty="0">
              <a:solidFill>
                <a:srgbClr val="000000"/>
              </a:solidFill>
              <a:latin typeface="Arial Unicode MS" pitchFamily="34" charset="-128"/>
            </a:endParaRPr>
          </a:p>
        </p:txBody>
      </p:sp>
      <p:sp>
        <p:nvSpPr>
          <p:cNvPr id="2" name="Tekstvak 1"/>
          <p:cNvSpPr txBox="1"/>
          <p:nvPr/>
        </p:nvSpPr>
        <p:spPr>
          <a:xfrm>
            <a:off x="3834987" y="2840877"/>
            <a:ext cx="1806905"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Der Ring des Nibelungen</a:t>
            </a:r>
            <a:endParaRPr lang="nl-NL" sz="800" dirty="0">
              <a:solidFill>
                <a:srgbClr val="000000"/>
              </a:solidFill>
              <a:latin typeface="Arial Unicode MS" pitchFamily="34" charset="-128"/>
            </a:endParaRPr>
          </a:p>
        </p:txBody>
      </p:sp>
      <p:pic>
        <p:nvPicPr>
          <p:cNvPr id="3" name="Afbeelding 2">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78" y="4308169"/>
            <a:ext cx="1729656" cy="2508001"/>
          </a:xfrm>
          <a:prstGeom prst="rect">
            <a:avLst/>
          </a:prstGeom>
        </p:spPr>
      </p:pic>
      <p:sp>
        <p:nvSpPr>
          <p:cNvPr id="17" name="Tekstvak 16"/>
          <p:cNvSpPr txBox="1"/>
          <p:nvPr/>
        </p:nvSpPr>
        <p:spPr>
          <a:xfrm>
            <a:off x="972871" y="6457585"/>
            <a:ext cx="1213794"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Die </a:t>
            </a:r>
            <a:r>
              <a:rPr lang="nl-NL" sz="800" dirty="0" err="1" smtClean="0">
                <a:solidFill>
                  <a:srgbClr val="000000"/>
                </a:solidFill>
                <a:latin typeface="Arial Unicode MS" pitchFamily="34" charset="-128"/>
              </a:rPr>
              <a:t>Walküre</a:t>
            </a:r>
            <a:endParaRPr lang="nl-NL" sz="800" dirty="0">
              <a:solidFill>
                <a:srgbClr val="000000"/>
              </a:solidFill>
              <a:latin typeface="Arial Unicode MS" pitchFamily="34" charset="-128"/>
            </a:endParaRPr>
          </a:p>
        </p:txBody>
      </p:sp>
    </p:spTree>
    <p:extLst>
      <p:ext uri="{BB962C8B-B14F-4D97-AF65-F5344CB8AC3E}">
        <p14:creationId xmlns:p14="http://schemas.microsoft.com/office/powerpoint/2010/main" val="968657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0042"/>
            <a:ext cx="8229600" cy="917596"/>
          </a:xfrm>
        </p:spPr>
        <p:txBody>
          <a:bodyPr>
            <a:normAutofit fontScale="90000"/>
          </a:bodyPr>
          <a:lstStyle/>
          <a:p>
            <a:r>
              <a:rPr lang="nl-NL" dirty="0" smtClean="0"/>
              <a:t/>
            </a:r>
            <a:br>
              <a:rPr lang="nl-NL" dirty="0" smtClean="0"/>
            </a:br>
            <a:r>
              <a:rPr lang="nl-NL" sz="4900" b="1" dirty="0" smtClean="0"/>
              <a:t>De industriële revolutie</a:t>
            </a:r>
            <a:r>
              <a:rPr lang="nl-NL" dirty="0" smtClean="0"/>
              <a:t/>
            </a:r>
            <a:br>
              <a:rPr lang="nl-NL" dirty="0" smtClean="0"/>
            </a:br>
            <a:r>
              <a:rPr lang="en-US" dirty="0" smtClean="0"/>
              <a:t> </a:t>
            </a:r>
            <a:endParaRPr lang="nl-NL" dirty="0"/>
          </a:p>
        </p:txBody>
      </p:sp>
      <p:sp>
        <p:nvSpPr>
          <p:cNvPr id="3" name="Tijdelijke aanduiding voor inhoud 2"/>
          <p:cNvSpPr>
            <a:spLocks noGrp="1"/>
          </p:cNvSpPr>
          <p:nvPr>
            <p:ph idx="1"/>
          </p:nvPr>
        </p:nvSpPr>
        <p:spPr/>
        <p:txBody>
          <a:bodyPr/>
          <a:lstStyle/>
          <a:p>
            <a:r>
              <a:rPr lang="nl-NL" dirty="0" smtClean="0"/>
              <a:t>Uitvinding van de stoommachine</a:t>
            </a:r>
          </a:p>
          <a:p>
            <a:r>
              <a:rPr lang="nl-NL" dirty="0" smtClean="0"/>
              <a:t>Bouw van fabrieken en arbeiderswijken</a:t>
            </a:r>
          </a:p>
          <a:p>
            <a:r>
              <a:rPr lang="en-US" dirty="0" smtClean="0"/>
              <a:t>Trek van het </a:t>
            </a:r>
            <a:r>
              <a:rPr lang="en-US" dirty="0" err="1" smtClean="0"/>
              <a:t>platteland</a:t>
            </a:r>
            <a:r>
              <a:rPr lang="en-US" dirty="0" smtClean="0"/>
              <a:t> </a:t>
            </a:r>
            <a:r>
              <a:rPr lang="en-US" dirty="0" err="1" smtClean="0"/>
              <a:t>naar</a:t>
            </a:r>
            <a:r>
              <a:rPr lang="en-US" dirty="0" smtClean="0"/>
              <a:t> de </a:t>
            </a:r>
            <a:r>
              <a:rPr lang="en-US" dirty="0" err="1" smtClean="0"/>
              <a:t>stad</a:t>
            </a:r>
            <a:endParaRPr lang="nl-NL" dirty="0" smtClean="0"/>
          </a:p>
          <a:p>
            <a:r>
              <a:rPr lang="nl-NL" dirty="0" smtClean="0"/>
              <a:t>Steden veranderen, groeien explosief en er komt een splitsing tussen arme en rijke wijken</a:t>
            </a:r>
          </a:p>
          <a:p>
            <a:r>
              <a:rPr lang="en-US" dirty="0" err="1" smtClean="0"/>
              <a:t>Mensonwaardige</a:t>
            </a:r>
            <a:r>
              <a:rPr lang="en-US" dirty="0" smtClean="0"/>
              <a:t> </a:t>
            </a:r>
            <a:r>
              <a:rPr lang="en-US" dirty="0" err="1" smtClean="0"/>
              <a:t>leefomstandigheden</a:t>
            </a:r>
            <a:r>
              <a:rPr lang="en-US" dirty="0" smtClean="0"/>
              <a:t> </a:t>
            </a:r>
            <a:r>
              <a:rPr lang="en-US" dirty="0" err="1" smtClean="0"/>
              <a:t>voor</a:t>
            </a:r>
            <a:r>
              <a:rPr lang="en-US" dirty="0" smtClean="0"/>
              <a:t> de </a:t>
            </a:r>
            <a:r>
              <a:rPr lang="en-US" dirty="0" err="1" smtClean="0"/>
              <a:t>arme</a:t>
            </a:r>
            <a:r>
              <a:rPr lang="en-US" dirty="0" smtClean="0"/>
              <a:t> </a:t>
            </a:r>
            <a:r>
              <a:rPr lang="en-US" dirty="0" err="1" smtClean="0"/>
              <a:t>arbeiders</a:t>
            </a:r>
            <a:endParaRPr lang="nl-NL"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3933056"/>
            <a:ext cx="9144000" cy="292494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sz="2400" dirty="0">
              <a:solidFill>
                <a:srgbClr val="FFFFFF"/>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194" y="4187428"/>
            <a:ext cx="2085044" cy="2621788"/>
          </a:xfrm>
          <a:prstGeom prst="rect">
            <a:avLst/>
          </a:prstGeom>
        </p:spPr>
      </p:pic>
      <p:sp>
        <p:nvSpPr>
          <p:cNvPr id="51202" name="Rectangle 2"/>
          <p:cNvSpPr>
            <a:spLocks noGrp="1" noChangeArrowheads="1"/>
          </p:cNvSpPr>
          <p:nvPr>
            <p:ph type="title"/>
          </p:nvPr>
        </p:nvSpPr>
        <p:spPr>
          <a:xfrm>
            <a:off x="0" y="0"/>
            <a:ext cx="9144000" cy="533400"/>
          </a:xfrm>
          <a:solidFill>
            <a:schemeClr val="bg1"/>
          </a:solidFill>
        </p:spPr>
        <p:txBody>
          <a:bodyPr/>
          <a:lstStyle/>
          <a:p>
            <a:pPr algn="l"/>
            <a:r>
              <a:rPr lang="nl-NL" sz="2800" b="1" dirty="0" smtClean="0">
                <a:solidFill>
                  <a:srgbClr val="FF0000"/>
                </a:solidFill>
                <a:latin typeface="Verdana" pitchFamily="34" charset="0"/>
              </a:rPr>
              <a:t> Wagner</a:t>
            </a:r>
            <a:endParaRPr lang="nl-NL" sz="2800" b="1" dirty="0">
              <a:solidFill>
                <a:srgbClr val="FF0000"/>
              </a:solidFill>
              <a:latin typeface="Verdana" pitchFamily="34" charset="0"/>
            </a:endParaRPr>
          </a:p>
        </p:txBody>
      </p:sp>
      <p:sp>
        <p:nvSpPr>
          <p:cNvPr id="51203" name="Text Box 3"/>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51204" name="Text Box 4"/>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51205" name="Text Box 5"/>
          <p:cNvSpPr txBox="1">
            <a:spLocks noChangeArrowheads="1"/>
          </p:cNvSpPr>
          <p:nvPr/>
        </p:nvSpPr>
        <p:spPr bwMode="auto">
          <a:xfrm>
            <a:off x="179512" y="548680"/>
            <a:ext cx="7848872" cy="1692771"/>
          </a:xfrm>
          <a:prstGeom prst="rect">
            <a:avLst/>
          </a:prstGeom>
          <a:noFill/>
          <a:ln w="9525">
            <a:noFill/>
            <a:miter lim="800000"/>
            <a:headEnd/>
            <a:tailEnd/>
          </a:ln>
          <a:effectLst/>
        </p:spPr>
        <p:txBody>
          <a:bodyPr wrap="square">
            <a:spAutoFit/>
          </a:bodyPr>
          <a:lstStyle/>
          <a:p>
            <a:pPr fontAlgn="base">
              <a:spcBef>
                <a:spcPct val="0"/>
              </a:spcBef>
              <a:spcAft>
                <a:spcPct val="0"/>
              </a:spcAft>
            </a:pPr>
            <a:r>
              <a:rPr lang="nl-NL" sz="2000" b="1" dirty="0">
                <a:solidFill>
                  <a:srgbClr val="CC00FF"/>
                </a:solidFill>
                <a:latin typeface="Arial Unicode MS" pitchFamily="34" charset="-128"/>
              </a:rPr>
              <a:t>De tempel van Bayreuth:</a:t>
            </a:r>
            <a:r>
              <a:rPr lang="nl-NL" sz="1400" dirty="0">
                <a:solidFill>
                  <a:srgbClr val="CC00FF"/>
                </a:solidFill>
                <a:latin typeface="Arial Unicode MS" pitchFamily="34" charset="-128"/>
              </a:rPr>
              <a:t/>
            </a:r>
            <a:br>
              <a:rPr lang="nl-NL" sz="1400" dirty="0">
                <a:solidFill>
                  <a:srgbClr val="CC00FF"/>
                </a:solidFill>
                <a:latin typeface="Arial Unicode MS" pitchFamily="34" charset="-128"/>
              </a:rPr>
            </a:br>
            <a:r>
              <a:rPr lang="nl-NL" sz="1200" b="1" dirty="0">
                <a:solidFill>
                  <a:srgbClr val="FF0000"/>
                </a:solidFill>
                <a:latin typeface="Arial Unicode MS" pitchFamily="34" charset="-128"/>
              </a:rPr>
              <a:t>Wagner</a:t>
            </a:r>
            <a:r>
              <a:rPr lang="nl-NL" sz="1200" dirty="0">
                <a:solidFill>
                  <a:srgbClr val="000000"/>
                </a:solidFill>
                <a:latin typeface="Arial Unicode MS" pitchFamily="34" charset="-128"/>
              </a:rPr>
              <a:t> </a:t>
            </a:r>
            <a:r>
              <a:rPr lang="nl-NL" sz="1200" dirty="0" smtClean="0">
                <a:solidFill>
                  <a:srgbClr val="000000"/>
                </a:solidFill>
                <a:latin typeface="Arial Unicode MS" pitchFamily="34" charset="-128"/>
              </a:rPr>
              <a:t> wilde </a:t>
            </a:r>
            <a:r>
              <a:rPr lang="nl-NL" sz="1200" dirty="0">
                <a:solidFill>
                  <a:srgbClr val="000000"/>
                </a:solidFill>
                <a:latin typeface="Arial Unicode MS" pitchFamily="34" charset="-128"/>
              </a:rPr>
              <a:t>voor zijn </a:t>
            </a:r>
            <a:r>
              <a:rPr lang="nl-NL" sz="1200" dirty="0">
                <a:solidFill>
                  <a:srgbClr val="000000"/>
                </a:solidFill>
              </a:rPr>
              <a:t>‘</a:t>
            </a:r>
            <a:r>
              <a:rPr lang="nl-NL" sz="1200" dirty="0">
                <a:solidFill>
                  <a:srgbClr val="000000"/>
                </a:solidFill>
                <a:latin typeface="Arial Unicode MS" pitchFamily="34" charset="-128"/>
              </a:rPr>
              <a:t>kunstwerk van de toekomst</a:t>
            </a:r>
            <a:r>
              <a:rPr lang="nl-NL" sz="1200" dirty="0">
                <a:solidFill>
                  <a:srgbClr val="000000"/>
                </a:solidFill>
              </a:rPr>
              <a:t>’</a:t>
            </a:r>
            <a:r>
              <a:rPr lang="nl-NL" sz="1200" dirty="0">
                <a:solidFill>
                  <a:srgbClr val="000000"/>
                </a:solidFill>
                <a:latin typeface="Arial Unicode MS" pitchFamily="34" charset="-128"/>
              </a:rPr>
              <a:t> een speciaal theater</a:t>
            </a:r>
            <a:r>
              <a:rPr lang="nl-NL" sz="1200" dirty="0" smtClean="0">
                <a:solidFill>
                  <a:srgbClr val="000000"/>
                </a:solidFill>
                <a:latin typeface="Arial Unicode MS" pitchFamily="34" charset="-128"/>
              </a:rPr>
              <a:t>. In1872 begint de bouw van een operagebouw dat aan al zijn eisen voldoet: het Festspielhaus. Het </a:t>
            </a:r>
            <a:r>
              <a:rPr lang="nl-NL" sz="1200" dirty="0">
                <a:solidFill>
                  <a:srgbClr val="000000"/>
                </a:solidFill>
                <a:latin typeface="Arial Unicode MS" pitchFamily="34" charset="-128"/>
              </a:rPr>
              <a:t>ontwerp grijpt terug op klassieke theaters maar nieuw zijn: de aparte orkestbak ( geluiddemping </a:t>
            </a:r>
            <a:r>
              <a:rPr lang="nl-NL" sz="1200" dirty="0" smtClean="0">
                <a:solidFill>
                  <a:srgbClr val="000000"/>
                </a:solidFill>
                <a:latin typeface="Arial Unicode MS" pitchFamily="34" charset="-128"/>
              </a:rPr>
              <a:t>en ook </a:t>
            </a:r>
            <a:r>
              <a:rPr lang="nl-NL" sz="1200" dirty="0">
                <a:solidFill>
                  <a:srgbClr val="000000"/>
                </a:solidFill>
                <a:latin typeface="Arial Unicode MS" pitchFamily="34" charset="-128"/>
              </a:rPr>
              <a:t>meer lichteffecten mogelijk), en het publiek in het </a:t>
            </a:r>
            <a:r>
              <a:rPr lang="nl-NL" sz="1200" dirty="0" smtClean="0">
                <a:solidFill>
                  <a:srgbClr val="000000"/>
                </a:solidFill>
                <a:latin typeface="Arial Unicode MS" pitchFamily="34" charset="-128"/>
              </a:rPr>
              <a:t>donker. Wagner </a:t>
            </a:r>
            <a:r>
              <a:rPr lang="nl-NL" sz="1200" dirty="0">
                <a:solidFill>
                  <a:srgbClr val="000000"/>
                </a:solidFill>
                <a:latin typeface="Arial Unicode MS" pitchFamily="34" charset="-128"/>
              </a:rPr>
              <a:t>speelt voor architect, toneelmeester en decorateur. Hij treedt zelfs op als impresario, zangleraar en regisseur. </a:t>
            </a:r>
            <a:r>
              <a:rPr lang="nl-NL" sz="1200" dirty="0" smtClean="0">
                <a:solidFill>
                  <a:srgbClr val="000000"/>
                </a:solidFill>
                <a:latin typeface="Arial Unicode MS" pitchFamily="34" charset="-128"/>
              </a:rPr>
              <a:t>Bayreuth werd het eerste zomerfestival voor opera ter wereld. Wagner </a:t>
            </a:r>
            <a:r>
              <a:rPr lang="nl-NL" sz="1200" dirty="0">
                <a:solidFill>
                  <a:srgbClr val="000000"/>
                </a:solidFill>
                <a:latin typeface="Arial Unicode MS" pitchFamily="34" charset="-128"/>
              </a:rPr>
              <a:t>wilde niet alleen het publiek vermaken maar ook een religieus effect behalen. </a:t>
            </a:r>
            <a:r>
              <a:rPr lang="nl-NL" sz="1200" dirty="0" smtClean="0">
                <a:solidFill>
                  <a:srgbClr val="000000"/>
                </a:solidFill>
                <a:latin typeface="Arial Unicode MS" pitchFamily="34" charset="-128"/>
              </a:rPr>
              <a:t>Alles- verhaal, moraal, publiek en zelfs gebouw -moest </a:t>
            </a:r>
            <a:r>
              <a:rPr lang="nl-NL" sz="1200" dirty="0">
                <a:solidFill>
                  <a:srgbClr val="000000"/>
                </a:solidFill>
                <a:latin typeface="Arial Unicode MS" pitchFamily="34" charset="-128"/>
              </a:rPr>
              <a:t>daaraan worden aangepast.</a:t>
            </a:r>
          </a:p>
        </p:txBody>
      </p:sp>
      <p:sp>
        <p:nvSpPr>
          <p:cNvPr id="51206" name="Text Box 6"/>
          <p:cNvSpPr txBox="1">
            <a:spLocks noChangeArrowheads="1"/>
          </p:cNvSpPr>
          <p:nvPr/>
        </p:nvSpPr>
        <p:spPr bwMode="auto">
          <a:xfrm>
            <a:off x="5638800" y="152400"/>
            <a:ext cx="2884488"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600" dirty="0">
                <a:solidFill>
                  <a:srgbClr val="000000"/>
                </a:solidFill>
                <a:latin typeface="Arial Unicode MS" pitchFamily="34" charset="-128"/>
              </a:rPr>
              <a:t>Vlucht uit het treurige bestaan</a:t>
            </a:r>
          </a:p>
        </p:txBody>
      </p:sp>
      <p:pic>
        <p:nvPicPr>
          <p:cNvPr id="51217" name="Picture 17" descr="C:\Users\John\Pictures\Bespiegeling\H9Romantiek\Ring3.jpg">
            <a:hlinkClick r:id="rId4"/>
          </p:cNvPr>
          <p:cNvPicPr>
            <a:picLocks noChangeAspect="1" noChangeArrowheads="1"/>
          </p:cNvPicPr>
          <p:nvPr/>
        </p:nvPicPr>
        <p:blipFill>
          <a:blip r:embed="rId5" cstate="print"/>
          <a:srcRect/>
          <a:stretch>
            <a:fillRect/>
          </a:stretch>
        </p:blipFill>
        <p:spPr bwMode="auto">
          <a:xfrm>
            <a:off x="3764930" y="2784475"/>
            <a:ext cx="5379069" cy="4073524"/>
          </a:xfrm>
          <a:prstGeom prst="rect">
            <a:avLst/>
          </a:prstGeom>
          <a:noFill/>
        </p:spPr>
      </p:pic>
      <p:pic>
        <p:nvPicPr>
          <p:cNvPr id="51218" name="Picture 18" descr="C:\Users\John\Pictures\Bespiegeling\H9Romantiek\wagner.jpg"/>
          <p:cNvPicPr>
            <a:picLocks noChangeAspect="1" noChangeArrowheads="1"/>
          </p:cNvPicPr>
          <p:nvPr/>
        </p:nvPicPr>
        <p:blipFill>
          <a:blip r:embed="rId6" cstate="print"/>
          <a:srcRect/>
          <a:stretch>
            <a:fillRect/>
          </a:stretch>
        </p:blipFill>
        <p:spPr bwMode="auto">
          <a:xfrm>
            <a:off x="7956376" y="548680"/>
            <a:ext cx="1187624" cy="1658757"/>
          </a:xfrm>
          <a:prstGeom prst="rect">
            <a:avLst/>
          </a:prstGeom>
          <a:noFill/>
        </p:spPr>
      </p:pic>
      <p:pic>
        <p:nvPicPr>
          <p:cNvPr id="51219" name="Picture 19" descr="C:\Users\John\Pictures\Bespiegeling\H9Romantiek\Bayreuth-Festspielhaus545.jpg"/>
          <p:cNvPicPr>
            <a:picLocks noChangeAspect="1" noChangeArrowheads="1"/>
          </p:cNvPicPr>
          <p:nvPr/>
        </p:nvPicPr>
        <p:blipFill>
          <a:blip r:embed="rId7" cstate="print"/>
          <a:srcRect/>
          <a:stretch>
            <a:fillRect/>
          </a:stretch>
        </p:blipFill>
        <p:spPr bwMode="auto">
          <a:xfrm>
            <a:off x="57478" y="2219938"/>
            <a:ext cx="3709002" cy="2088246"/>
          </a:xfrm>
          <a:prstGeom prst="rect">
            <a:avLst/>
          </a:prstGeom>
          <a:noFill/>
        </p:spPr>
      </p:pic>
      <p:sp>
        <p:nvSpPr>
          <p:cNvPr id="51220" name="Text Box 20"/>
          <p:cNvSpPr txBox="1">
            <a:spLocks noChangeArrowheads="1"/>
          </p:cNvSpPr>
          <p:nvPr/>
        </p:nvSpPr>
        <p:spPr bwMode="auto">
          <a:xfrm>
            <a:off x="179512" y="2276872"/>
            <a:ext cx="971741" cy="246221"/>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000" dirty="0">
                <a:solidFill>
                  <a:srgbClr val="000000"/>
                </a:solidFill>
                <a:latin typeface="Arial Unicode MS" pitchFamily="34" charset="-128"/>
              </a:rPr>
              <a:t>Festspielhaus</a:t>
            </a:r>
          </a:p>
        </p:txBody>
      </p:sp>
      <p:sp>
        <p:nvSpPr>
          <p:cNvPr id="13" name="Tekstvak 12"/>
          <p:cNvSpPr txBox="1"/>
          <p:nvPr/>
        </p:nvSpPr>
        <p:spPr>
          <a:xfrm>
            <a:off x="3491880" y="2276872"/>
            <a:ext cx="5206875" cy="246221"/>
          </a:xfrm>
          <a:prstGeom prst="rect">
            <a:avLst/>
          </a:prstGeom>
          <a:solidFill>
            <a:srgbClr val="92D050"/>
          </a:solidFill>
        </p:spPr>
        <p:txBody>
          <a:bodyPr wrap="none" rtlCol="0">
            <a:spAutoFit/>
          </a:bodyPr>
          <a:lstStyle/>
          <a:p>
            <a:pPr fontAlgn="base">
              <a:spcBef>
                <a:spcPct val="0"/>
              </a:spcBef>
              <a:spcAft>
                <a:spcPct val="0"/>
              </a:spcAft>
            </a:pPr>
            <a:r>
              <a:rPr lang="nl-NL" sz="1000" dirty="0" smtClean="0">
                <a:solidFill>
                  <a:srgbClr val="000000"/>
                </a:solidFill>
                <a:latin typeface="Arial Unicode MS" pitchFamily="34" charset="-128"/>
              </a:rPr>
              <a:t>‘Net als papegaaien zwijgt ook het publiek als men het in het donker zet.’ </a:t>
            </a:r>
            <a:r>
              <a:rPr lang="nl-NL" sz="1000" i="1" dirty="0" smtClean="0">
                <a:solidFill>
                  <a:srgbClr val="000000"/>
                </a:solidFill>
                <a:latin typeface="Arial Unicode MS" pitchFamily="34" charset="-128"/>
              </a:rPr>
              <a:t>Richard Wagner</a:t>
            </a:r>
            <a:endParaRPr lang="nl-NL" sz="1000" i="1" dirty="0">
              <a:solidFill>
                <a:srgbClr val="000000"/>
              </a:solidFill>
              <a:latin typeface="Arial Unicode MS" pitchFamily="34" charset="-128"/>
            </a:endParaRPr>
          </a:p>
        </p:txBody>
      </p:sp>
      <p:sp>
        <p:nvSpPr>
          <p:cNvPr id="2" name="Tekstvak 1"/>
          <p:cNvSpPr txBox="1"/>
          <p:nvPr/>
        </p:nvSpPr>
        <p:spPr>
          <a:xfrm>
            <a:off x="3834987" y="2840877"/>
            <a:ext cx="1806905"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Der Ring des Nibelungen</a:t>
            </a:r>
            <a:endParaRPr lang="nl-NL" sz="800" dirty="0">
              <a:solidFill>
                <a:srgbClr val="000000"/>
              </a:solidFill>
              <a:latin typeface="Arial Unicode MS" pitchFamily="34" charset="-128"/>
            </a:endParaRPr>
          </a:p>
        </p:txBody>
      </p:sp>
      <p:pic>
        <p:nvPicPr>
          <p:cNvPr id="3" name="Afbeelding 2">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78" y="4308169"/>
            <a:ext cx="1729656" cy="2508001"/>
          </a:xfrm>
          <a:prstGeom prst="rect">
            <a:avLst/>
          </a:prstGeom>
        </p:spPr>
      </p:pic>
      <p:sp>
        <p:nvSpPr>
          <p:cNvPr id="17" name="Tekstvak 16"/>
          <p:cNvSpPr txBox="1"/>
          <p:nvPr/>
        </p:nvSpPr>
        <p:spPr>
          <a:xfrm>
            <a:off x="972871" y="6457585"/>
            <a:ext cx="1213794"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Die </a:t>
            </a:r>
            <a:r>
              <a:rPr lang="nl-NL" sz="800" dirty="0" err="1" smtClean="0">
                <a:solidFill>
                  <a:srgbClr val="000000"/>
                </a:solidFill>
                <a:latin typeface="Arial Unicode MS" pitchFamily="34" charset="-128"/>
              </a:rPr>
              <a:t>Walküre</a:t>
            </a:r>
            <a:endParaRPr lang="nl-NL" sz="800" dirty="0">
              <a:solidFill>
                <a:srgbClr val="000000"/>
              </a:solidFill>
              <a:latin typeface="Arial Unicode MS" pitchFamily="34" charset="-128"/>
            </a:endParaRPr>
          </a:p>
        </p:txBody>
      </p:sp>
    </p:spTree>
    <p:extLst>
      <p:ext uri="{BB962C8B-B14F-4D97-AF65-F5344CB8AC3E}">
        <p14:creationId xmlns:p14="http://schemas.microsoft.com/office/powerpoint/2010/main" val="3842561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ChangeArrowheads="1"/>
          </p:cNvSpPr>
          <p:nvPr/>
        </p:nvSpPr>
        <p:spPr bwMode="auto">
          <a:xfrm>
            <a:off x="0" y="3429000"/>
            <a:ext cx="9144000" cy="34290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nl-NL" sz="4400" dirty="0">
              <a:solidFill>
                <a:srgbClr val="000000"/>
              </a:solidFill>
              <a:latin typeface="Verdana" pitchFamily="34" charset="0"/>
            </a:endParaRPr>
          </a:p>
        </p:txBody>
      </p:sp>
      <p:sp>
        <p:nvSpPr>
          <p:cNvPr id="10243" name="Rectangle 2"/>
          <p:cNvSpPr>
            <a:spLocks noGrp="1" noChangeArrowheads="1"/>
          </p:cNvSpPr>
          <p:nvPr>
            <p:ph type="title"/>
          </p:nvPr>
        </p:nvSpPr>
        <p:spPr>
          <a:xfrm>
            <a:off x="0" y="0"/>
            <a:ext cx="9144000" cy="533400"/>
          </a:xfrm>
          <a:solidFill>
            <a:schemeClr val="bg1"/>
          </a:solidFill>
        </p:spPr>
        <p:txBody>
          <a:bodyPr/>
          <a:lstStyle/>
          <a:p>
            <a:pPr algn="l" eaLnBrk="1" hangingPunct="1"/>
            <a:r>
              <a:rPr lang="nl-NL" sz="2800" dirty="0" smtClean="0">
                <a:solidFill>
                  <a:srgbClr val="FF0000"/>
                </a:solidFill>
                <a:latin typeface="Verdana" pitchFamily="34" charset="0"/>
              </a:rPr>
              <a:t>Opera: Realisme</a:t>
            </a:r>
          </a:p>
        </p:txBody>
      </p:sp>
      <p:sp>
        <p:nvSpPr>
          <p:cNvPr id="10244" name="Text Box 3"/>
          <p:cNvSpPr txBox="1">
            <a:spLocks noChangeArrowheads="1"/>
          </p:cNvSpPr>
          <p:nvPr/>
        </p:nvSpPr>
        <p:spPr bwMode="auto">
          <a:xfrm>
            <a:off x="669925" y="23272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10245" name="Text Box 4"/>
          <p:cNvSpPr txBox="1">
            <a:spLocks noChangeArrowheads="1"/>
          </p:cNvSpPr>
          <p:nvPr/>
        </p:nvSpPr>
        <p:spPr bwMode="auto">
          <a:xfrm>
            <a:off x="593725" y="11080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nl-NL" sz="2400" dirty="0">
              <a:solidFill>
                <a:srgbClr val="000000"/>
              </a:solidFill>
            </a:endParaRPr>
          </a:p>
        </p:txBody>
      </p:sp>
      <p:sp>
        <p:nvSpPr>
          <p:cNvPr id="10246" name="Text Box 6"/>
          <p:cNvSpPr txBox="1">
            <a:spLocks noChangeArrowheads="1"/>
          </p:cNvSpPr>
          <p:nvPr/>
        </p:nvSpPr>
        <p:spPr bwMode="auto">
          <a:xfrm>
            <a:off x="253388" y="734794"/>
            <a:ext cx="6575648" cy="2492990"/>
          </a:xfrm>
          <a:prstGeom prst="rect">
            <a:avLst/>
          </a:prstGeom>
          <a:noFill/>
          <a:ln w="9525">
            <a:noFill/>
            <a:miter lim="800000"/>
            <a:headEnd/>
            <a:tailEnd/>
          </a:ln>
        </p:spPr>
        <p:txBody>
          <a:bodyPr wrap="square">
            <a:spAutoFit/>
          </a:bodyPr>
          <a:lstStyle/>
          <a:p>
            <a:pPr fontAlgn="base">
              <a:spcBef>
                <a:spcPct val="0"/>
              </a:spcBef>
              <a:spcAft>
                <a:spcPct val="0"/>
              </a:spcAft>
            </a:pPr>
            <a:r>
              <a:rPr lang="nl-NL" sz="2400" b="1" dirty="0">
                <a:solidFill>
                  <a:srgbClr val="CC00FF"/>
                </a:solidFill>
                <a:latin typeface="Verdana" pitchFamily="34" charset="0"/>
                <a:ea typeface="Verdana" panose="020B0604030504040204" pitchFamily="34" charset="0"/>
                <a:cs typeface="Verdana" panose="020B0604030504040204" pitchFamily="34" charset="0"/>
              </a:rPr>
              <a:t>Viva Verdi:</a:t>
            </a:r>
            <a:r>
              <a:rPr lang="nl-NL" sz="1400" b="1" dirty="0">
                <a:solidFill>
                  <a:srgbClr val="CC00FF"/>
                </a:solidFill>
                <a:latin typeface="Verdana" pitchFamily="34" charset="0"/>
                <a:ea typeface="Verdana" panose="020B0604030504040204" pitchFamily="34" charset="0"/>
                <a:cs typeface="Verdana" panose="020B0604030504040204" pitchFamily="34" charset="0"/>
              </a:rPr>
              <a:t> </a:t>
            </a:r>
            <a:r>
              <a:rPr lang="nl-NL" sz="1200" dirty="0">
                <a:solidFill>
                  <a:srgbClr val="000000"/>
                </a:solidFill>
                <a:latin typeface="Verdana" pitchFamily="34" charset="0"/>
              </a:rPr>
              <a:t>Wat is de schilderkunst realisme wordt genoemd, krijgt in de muziek de naam </a:t>
            </a:r>
            <a:r>
              <a:rPr lang="nl-NL" sz="1200" b="1" dirty="0">
                <a:solidFill>
                  <a:srgbClr val="009900"/>
                </a:solidFill>
                <a:latin typeface="Verdana" pitchFamily="34" charset="0"/>
              </a:rPr>
              <a:t>verisme. </a:t>
            </a:r>
            <a:r>
              <a:rPr lang="nl-NL" sz="1200" dirty="0">
                <a:solidFill>
                  <a:srgbClr val="000000"/>
                </a:solidFill>
                <a:latin typeface="Verdana" pitchFamily="34" charset="0"/>
              </a:rPr>
              <a:t>Het is een reactie op het belcanto, dat alleen gericht is </a:t>
            </a:r>
            <a:r>
              <a:rPr lang="nl-NL" sz="1200" dirty="0" smtClean="0">
                <a:solidFill>
                  <a:srgbClr val="000000"/>
                </a:solidFill>
                <a:latin typeface="Verdana" pitchFamily="34" charset="0"/>
              </a:rPr>
              <a:t> </a:t>
            </a:r>
            <a:r>
              <a:rPr lang="nl-NL" sz="1200" dirty="0">
                <a:solidFill>
                  <a:srgbClr val="000000"/>
                </a:solidFill>
                <a:latin typeface="Verdana" pitchFamily="34" charset="0"/>
              </a:rPr>
              <a:t>op het fraaie stemgeluid waarbij de inhoud er niet toe doet. Componisten gaan op zoek naar een zangwijze die het woord, en dus de inhoud meer tot zijn recht laat komen</a:t>
            </a:r>
            <a:r>
              <a:rPr lang="nl-NL" sz="1200" dirty="0" smtClean="0">
                <a:solidFill>
                  <a:srgbClr val="000000"/>
                </a:solidFill>
                <a:latin typeface="Verdana" pitchFamily="34" charset="0"/>
              </a:rPr>
              <a:t>. De </a:t>
            </a:r>
            <a:r>
              <a:rPr lang="nl-NL" sz="1200" dirty="0">
                <a:solidFill>
                  <a:srgbClr val="000000"/>
                </a:solidFill>
                <a:latin typeface="Verdana" pitchFamily="34" charset="0"/>
              </a:rPr>
              <a:t>onderwerpen zijn vaak voor de hand liggende gebeurtenissen uit het dagelijkse leven.</a:t>
            </a:r>
            <a:br>
              <a:rPr lang="nl-NL" sz="1200" dirty="0">
                <a:solidFill>
                  <a:srgbClr val="000000"/>
                </a:solidFill>
                <a:latin typeface="Verdana" pitchFamily="34" charset="0"/>
              </a:rPr>
            </a:br>
            <a:r>
              <a:rPr lang="nl-NL" sz="1200" dirty="0">
                <a:solidFill>
                  <a:srgbClr val="000000"/>
                </a:solidFill>
                <a:latin typeface="Verdana" pitchFamily="34" charset="0"/>
              </a:rPr>
              <a:t>De componist </a:t>
            </a:r>
            <a:r>
              <a:rPr lang="nl-NL" sz="1200" b="1" dirty="0">
                <a:solidFill>
                  <a:srgbClr val="FF0000"/>
                </a:solidFill>
                <a:latin typeface="Verdana" pitchFamily="34" charset="0"/>
              </a:rPr>
              <a:t>Guiseppe Verdi</a:t>
            </a:r>
            <a:r>
              <a:rPr lang="nl-NL" sz="1200" dirty="0">
                <a:solidFill>
                  <a:srgbClr val="000000"/>
                </a:solidFill>
                <a:latin typeface="Verdana" pitchFamily="34" charset="0"/>
              </a:rPr>
              <a:t> ( 1813-1901) zet in zijn opera’s mensen van vlees en bloed neer. Verdi vindt – als nationalist- dat ieder volk zijn eigen muziek moet koesteren</a:t>
            </a:r>
            <a:r>
              <a:rPr lang="nl-NL" sz="1200" dirty="0" smtClean="0">
                <a:solidFill>
                  <a:srgbClr val="000000"/>
                </a:solidFill>
                <a:latin typeface="Verdana" pitchFamily="34" charset="0"/>
              </a:rPr>
              <a:t>. Zijn </a:t>
            </a:r>
            <a:r>
              <a:rPr lang="nl-NL" sz="1200" dirty="0">
                <a:solidFill>
                  <a:srgbClr val="000000"/>
                </a:solidFill>
                <a:latin typeface="Verdana" pitchFamily="34" charset="0"/>
              </a:rPr>
              <a:t>opera </a:t>
            </a:r>
            <a:r>
              <a:rPr lang="nl-NL" sz="1200" b="1" dirty="0">
                <a:solidFill>
                  <a:srgbClr val="FF0000"/>
                </a:solidFill>
                <a:latin typeface="Verdana" pitchFamily="34" charset="0"/>
              </a:rPr>
              <a:t>‘Nabucco’</a:t>
            </a:r>
            <a:r>
              <a:rPr lang="nl-NL" sz="1200" dirty="0">
                <a:solidFill>
                  <a:srgbClr val="000000"/>
                </a:solidFill>
                <a:latin typeface="Verdana" pitchFamily="34" charset="0"/>
              </a:rPr>
              <a:t> – waarin de overheersing van Italië door Oostenrijk </a:t>
            </a:r>
            <a:r>
              <a:rPr lang="nl-NL" sz="1200" dirty="0" smtClean="0">
                <a:solidFill>
                  <a:srgbClr val="000000"/>
                </a:solidFill>
                <a:latin typeface="Verdana" pitchFamily="34" charset="0"/>
              </a:rPr>
              <a:t>wordt </a:t>
            </a:r>
            <a:r>
              <a:rPr lang="nl-NL" sz="1200" dirty="0">
                <a:solidFill>
                  <a:srgbClr val="000000"/>
                </a:solidFill>
                <a:latin typeface="Verdana" pitchFamily="34" charset="0"/>
              </a:rPr>
              <a:t>neergezet- wordt  door het </a:t>
            </a:r>
            <a:r>
              <a:rPr lang="nl-NL" sz="1200" dirty="0" smtClean="0">
                <a:solidFill>
                  <a:srgbClr val="000000"/>
                </a:solidFill>
                <a:latin typeface="Verdana" pitchFamily="34" charset="0"/>
              </a:rPr>
              <a:t>publiek, die zichzelf herkennen in de gevangen Hebreeërs, </a:t>
            </a:r>
            <a:r>
              <a:rPr lang="nl-NL" sz="1200" dirty="0">
                <a:solidFill>
                  <a:srgbClr val="000000"/>
                </a:solidFill>
                <a:latin typeface="Verdana" pitchFamily="34" charset="0"/>
              </a:rPr>
              <a:t>enthousiast onthaald. Zij zien </a:t>
            </a:r>
            <a:r>
              <a:rPr lang="nl-NL" sz="1200" dirty="0" smtClean="0">
                <a:solidFill>
                  <a:srgbClr val="000000"/>
                </a:solidFill>
                <a:latin typeface="Verdana" pitchFamily="34" charset="0"/>
              </a:rPr>
              <a:t>hem </a:t>
            </a:r>
            <a:r>
              <a:rPr lang="nl-NL" sz="1200" dirty="0">
                <a:solidFill>
                  <a:srgbClr val="000000"/>
                </a:solidFill>
                <a:latin typeface="Verdana" pitchFamily="34" charset="0"/>
              </a:rPr>
              <a:t>als een revolutionaire verzetsheld.</a:t>
            </a:r>
            <a:endParaRPr lang="nl-NL" sz="1200" dirty="0">
              <a:solidFill>
                <a:srgbClr val="000000"/>
              </a:solidFill>
              <a:latin typeface="Arial Unicode MS" pitchFamily="34" charset="-128"/>
            </a:endParaRPr>
          </a:p>
        </p:txBody>
      </p:sp>
      <p:pic>
        <p:nvPicPr>
          <p:cNvPr id="10248" name="Picture 10" descr="C:\Users\John\Pictures\Bespiegeling\H10Alledaagse\nabucco2.jpg">
            <a:hlinkClick r:id="rId4"/>
          </p:cNvPr>
          <p:cNvPicPr>
            <a:picLocks noChangeAspect="1" noChangeArrowheads="1"/>
          </p:cNvPicPr>
          <p:nvPr/>
        </p:nvPicPr>
        <p:blipFill>
          <a:blip r:embed="rId5" cstate="print"/>
          <a:srcRect/>
          <a:stretch>
            <a:fillRect/>
          </a:stretch>
        </p:blipFill>
        <p:spPr bwMode="auto">
          <a:xfrm>
            <a:off x="4495800" y="3657600"/>
            <a:ext cx="4495800" cy="2863850"/>
          </a:xfrm>
          <a:prstGeom prst="rect">
            <a:avLst/>
          </a:prstGeom>
          <a:noFill/>
          <a:ln w="9525">
            <a:noFill/>
            <a:miter lim="800000"/>
            <a:headEnd/>
            <a:tailEnd/>
          </a:ln>
        </p:spPr>
      </p:pic>
      <p:pic>
        <p:nvPicPr>
          <p:cNvPr id="10249" name="Picture 11" descr="C:\Users\John\Pictures\Bespiegeling\H10Alledaagse\Nabucco.jpg"/>
          <p:cNvPicPr>
            <a:picLocks noChangeAspect="1" noChangeArrowheads="1"/>
          </p:cNvPicPr>
          <p:nvPr/>
        </p:nvPicPr>
        <p:blipFill>
          <a:blip r:embed="rId6" cstate="print"/>
          <a:srcRect/>
          <a:stretch>
            <a:fillRect/>
          </a:stretch>
        </p:blipFill>
        <p:spPr bwMode="auto">
          <a:xfrm>
            <a:off x="0" y="3657600"/>
            <a:ext cx="4343400" cy="2887663"/>
          </a:xfrm>
          <a:prstGeom prst="rect">
            <a:avLst/>
          </a:prstGeom>
          <a:noFill/>
          <a:ln w="9525">
            <a:noFill/>
            <a:miter lim="800000"/>
            <a:headEnd/>
            <a:tailEnd/>
          </a:ln>
        </p:spPr>
      </p:pic>
      <p:sp>
        <p:nvSpPr>
          <p:cNvPr id="10" name="Tekstvak 13"/>
          <p:cNvSpPr txBox="1">
            <a:spLocks noChangeArrowheads="1"/>
          </p:cNvSpPr>
          <p:nvPr/>
        </p:nvSpPr>
        <p:spPr bwMode="auto">
          <a:xfrm>
            <a:off x="1835696" y="2996952"/>
            <a:ext cx="688009" cy="230832"/>
          </a:xfrm>
          <a:prstGeom prst="rect">
            <a:avLst/>
          </a:prstGeom>
          <a:noFill/>
          <a:ln w="9525">
            <a:noFill/>
            <a:miter lim="800000"/>
            <a:headEnd/>
            <a:tailEnd/>
          </a:ln>
        </p:spPr>
        <p:txBody>
          <a:bodyPr wrap="none">
            <a:spAutoFit/>
          </a:bodyPr>
          <a:lstStyle/>
          <a:p>
            <a:pPr fontAlgn="base">
              <a:spcBef>
                <a:spcPct val="0"/>
              </a:spcBef>
              <a:spcAft>
                <a:spcPct val="0"/>
              </a:spcAft>
            </a:pPr>
            <a:r>
              <a:rPr lang="nl-NL" sz="900" dirty="0">
                <a:solidFill>
                  <a:srgbClr val="000000"/>
                </a:solidFill>
                <a:latin typeface="Verdana" pitchFamily="34" charset="0"/>
              </a:rPr>
              <a:t>CD2</a:t>
            </a:r>
            <a:r>
              <a:rPr lang="nl-NL" sz="900" dirty="0">
                <a:solidFill>
                  <a:srgbClr val="000000"/>
                </a:solidFill>
                <a:latin typeface="Verdana" pitchFamily="34" charset="0"/>
                <a:sym typeface="Wingdings" pitchFamily="2" charset="2"/>
              </a:rPr>
              <a:t></a:t>
            </a:r>
            <a:r>
              <a:rPr lang="nl-NL" sz="900" dirty="0" smtClean="0">
                <a:solidFill>
                  <a:srgbClr val="000000"/>
                </a:solidFill>
                <a:latin typeface="Verdana" pitchFamily="34" charset="0"/>
                <a:sym typeface="Wingdings" pitchFamily="2" charset="2"/>
              </a:rPr>
              <a:t>12</a:t>
            </a:r>
            <a:endParaRPr lang="nl-NL" sz="900" dirty="0">
              <a:solidFill>
                <a:srgbClr val="000000"/>
              </a:solidFill>
              <a:latin typeface="Verdana" pitchFamily="34" charset="0"/>
            </a:endParaRPr>
          </a:p>
        </p:txBody>
      </p:sp>
      <p:pic>
        <p:nvPicPr>
          <p:cNvPr id="10251" name="Picture 11" descr="http://muziek.paginablog.nl/muziek/verdi.jpg"/>
          <p:cNvPicPr>
            <a:picLocks noChangeAspect="1" noChangeArrowheads="1"/>
          </p:cNvPicPr>
          <p:nvPr/>
        </p:nvPicPr>
        <p:blipFill>
          <a:blip r:embed="rId7" cstate="print"/>
          <a:srcRect/>
          <a:stretch>
            <a:fillRect/>
          </a:stretch>
        </p:blipFill>
        <p:spPr bwMode="auto">
          <a:xfrm>
            <a:off x="7092280" y="620688"/>
            <a:ext cx="1836203" cy="2448272"/>
          </a:xfrm>
          <a:prstGeom prst="rect">
            <a:avLst/>
          </a:prstGeom>
          <a:noFill/>
        </p:spPr>
      </p:pic>
      <p:sp>
        <p:nvSpPr>
          <p:cNvPr id="13" name="Tekstvak 12"/>
          <p:cNvSpPr txBox="1"/>
          <p:nvPr/>
        </p:nvSpPr>
        <p:spPr>
          <a:xfrm>
            <a:off x="4572000" y="3645024"/>
            <a:ext cx="678391" cy="215444"/>
          </a:xfrm>
          <a:prstGeom prst="rect">
            <a:avLst/>
          </a:prstGeom>
          <a:solidFill>
            <a:srgbClr val="FFC000"/>
          </a:solidFill>
        </p:spPr>
        <p:txBody>
          <a:bodyPr wrap="square" rtlCol="0">
            <a:spAutoFit/>
          </a:bodyPr>
          <a:lstStyle/>
          <a:p>
            <a:pPr fontAlgn="base">
              <a:spcBef>
                <a:spcPct val="0"/>
              </a:spcBef>
              <a:spcAft>
                <a:spcPct val="0"/>
              </a:spcAft>
            </a:pPr>
            <a:r>
              <a:rPr lang="nl-NL" sz="800" dirty="0" smtClean="0">
                <a:solidFill>
                  <a:srgbClr val="000000"/>
                </a:solidFill>
                <a:latin typeface="Verdana" pitchFamily="34" charset="0"/>
              </a:rPr>
              <a:t>Fragment</a:t>
            </a:r>
            <a:endParaRPr lang="nl-NL" sz="800" dirty="0">
              <a:solidFill>
                <a:srgbClr val="000000"/>
              </a:solidFill>
              <a:latin typeface="Verdana" pitchFamily="34" charset="0"/>
            </a:endParaRPr>
          </a:p>
        </p:txBody>
      </p:sp>
      <p:sp>
        <p:nvSpPr>
          <p:cNvPr id="15" name="Tekstvak 14"/>
          <p:cNvSpPr txBox="1"/>
          <p:nvPr/>
        </p:nvSpPr>
        <p:spPr>
          <a:xfrm>
            <a:off x="7596336" y="3068960"/>
            <a:ext cx="966931" cy="215444"/>
          </a:xfrm>
          <a:prstGeom prst="rect">
            <a:avLst/>
          </a:prstGeom>
          <a:noFill/>
        </p:spPr>
        <p:txBody>
          <a:bodyPr wrap="none" rtlCol="0">
            <a:spAutoFit/>
          </a:bodyPr>
          <a:lstStyle/>
          <a:p>
            <a:pPr fontAlgn="base">
              <a:spcBef>
                <a:spcPct val="0"/>
              </a:spcBef>
              <a:spcAft>
                <a:spcPct val="0"/>
              </a:spcAft>
            </a:pPr>
            <a:r>
              <a:rPr lang="nl-NL" sz="800" dirty="0" smtClean="0">
                <a:solidFill>
                  <a:srgbClr val="000000"/>
                </a:solidFill>
                <a:latin typeface="Verdana" pitchFamily="34" charset="0"/>
              </a:rPr>
              <a:t>Guiseppe Verdi</a:t>
            </a:r>
            <a:endParaRPr lang="nl-NL" sz="800" dirty="0">
              <a:solidFill>
                <a:srgbClr val="000000"/>
              </a:solidFill>
              <a:latin typeface="Verdana" pitchFamily="34" charset="0"/>
            </a:endParaRPr>
          </a:p>
        </p:txBody>
      </p:sp>
      <p:pic>
        <p:nvPicPr>
          <p:cNvPr id="2" name="12-Track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75656" y="2944927"/>
            <a:ext cx="435079" cy="435079"/>
          </a:xfrm>
          <a:prstGeom prst="rect">
            <a:avLst/>
          </a:prstGeom>
        </p:spPr>
      </p:pic>
    </p:spTree>
    <p:extLst>
      <p:ext uri="{BB962C8B-B14F-4D97-AF65-F5344CB8AC3E}">
        <p14:creationId xmlns:p14="http://schemas.microsoft.com/office/powerpoint/2010/main" val="3297092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5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romantisch ballet</a:t>
            </a:r>
            <a:endParaRPr lang="nl-NL" dirty="0"/>
          </a:p>
        </p:txBody>
      </p:sp>
      <p:sp>
        <p:nvSpPr>
          <p:cNvPr id="3" name="Tijdelijke aanduiding voor inhoud 2"/>
          <p:cNvSpPr>
            <a:spLocks noGrp="1"/>
          </p:cNvSpPr>
          <p:nvPr>
            <p:ph idx="1"/>
          </p:nvPr>
        </p:nvSpPr>
        <p:spPr/>
        <p:txBody>
          <a:bodyPr/>
          <a:lstStyle/>
          <a:p>
            <a:r>
              <a:rPr lang="nl-NL" dirty="0" smtClean="0"/>
              <a:t>Omhoog gericht</a:t>
            </a:r>
          </a:p>
          <a:p>
            <a:r>
              <a:rPr lang="nl-NL" dirty="0" smtClean="0"/>
              <a:t>Sprookjesachtig, geesten en nimfen</a:t>
            </a:r>
          </a:p>
          <a:p>
            <a:r>
              <a:rPr lang="nl-NL" dirty="0" smtClean="0"/>
              <a:t>Spitzen </a:t>
            </a:r>
          </a:p>
          <a:p>
            <a:r>
              <a:rPr lang="nl-NL" dirty="0" smtClean="0"/>
              <a:t>Lichtvoetig </a:t>
            </a:r>
          </a:p>
          <a:p>
            <a:r>
              <a:rPr lang="nl-NL" dirty="0" smtClean="0"/>
              <a:t>Veel sprongen en tilwerk</a:t>
            </a:r>
          </a:p>
          <a:p>
            <a:r>
              <a:rPr lang="nl-NL" dirty="0" smtClean="0"/>
              <a:t>Vaste elementen: ballet </a:t>
            </a:r>
            <a:r>
              <a:rPr lang="nl-NL" dirty="0" err="1" smtClean="0"/>
              <a:t>blanc</a:t>
            </a:r>
            <a:r>
              <a:rPr lang="nl-NL" dirty="0" smtClean="0"/>
              <a:t>, divertissement, pas-de-deux</a:t>
            </a:r>
            <a:endParaRPr lang="nl-NL" dirty="0"/>
          </a:p>
        </p:txBody>
      </p:sp>
    </p:spTree>
    <p:extLst>
      <p:ext uri="{BB962C8B-B14F-4D97-AF65-F5344CB8AC3E}">
        <p14:creationId xmlns:p14="http://schemas.microsoft.com/office/powerpoint/2010/main" val="21162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0" y="4221088"/>
            <a:ext cx="9144000" cy="2636912"/>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sz="2400" dirty="0">
              <a:solidFill>
                <a:srgbClr val="FFFFFF"/>
              </a:solidFill>
            </a:endParaRPr>
          </a:p>
        </p:txBody>
      </p:sp>
      <p:sp>
        <p:nvSpPr>
          <p:cNvPr id="53250" name="Rectangle 2"/>
          <p:cNvSpPr>
            <a:spLocks noGrp="1" noChangeArrowheads="1"/>
          </p:cNvSpPr>
          <p:nvPr>
            <p:ph type="title"/>
          </p:nvPr>
        </p:nvSpPr>
        <p:spPr>
          <a:xfrm>
            <a:off x="0" y="0"/>
            <a:ext cx="9144000" cy="533400"/>
          </a:xfrm>
          <a:solidFill>
            <a:schemeClr val="bg1"/>
          </a:solidFill>
        </p:spPr>
        <p:txBody>
          <a:bodyPr/>
          <a:lstStyle/>
          <a:p>
            <a:pPr algn="l"/>
            <a:r>
              <a:rPr lang="nl-NL" sz="2800" b="1" dirty="0" smtClean="0">
                <a:solidFill>
                  <a:srgbClr val="FF0000"/>
                </a:solidFill>
                <a:latin typeface="Verdana" pitchFamily="34" charset="0"/>
              </a:rPr>
              <a:t> Drijven </a:t>
            </a:r>
            <a:r>
              <a:rPr lang="nl-NL" sz="2800" b="1" dirty="0">
                <a:solidFill>
                  <a:srgbClr val="FF0000"/>
                </a:solidFill>
                <a:latin typeface="Verdana" pitchFamily="34" charset="0"/>
              </a:rPr>
              <a:t>op gevoel</a:t>
            </a:r>
          </a:p>
        </p:txBody>
      </p:sp>
      <p:sp>
        <p:nvSpPr>
          <p:cNvPr id="53251" name="Text Box 3"/>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53252" name="Text Box 4"/>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53254" name="Text Box 6"/>
          <p:cNvSpPr txBox="1">
            <a:spLocks noChangeArrowheads="1"/>
          </p:cNvSpPr>
          <p:nvPr/>
        </p:nvSpPr>
        <p:spPr bwMode="auto">
          <a:xfrm>
            <a:off x="6019800" y="152400"/>
            <a:ext cx="2884488"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600" dirty="0">
                <a:solidFill>
                  <a:srgbClr val="000000"/>
                </a:solidFill>
                <a:latin typeface="Arial Unicode MS" pitchFamily="34" charset="-128"/>
              </a:rPr>
              <a:t>Vlucht uit het treurige bestaan</a:t>
            </a:r>
          </a:p>
        </p:txBody>
      </p:sp>
      <p:sp>
        <p:nvSpPr>
          <p:cNvPr id="53256" name="Text Box 8"/>
          <p:cNvSpPr txBox="1">
            <a:spLocks noChangeArrowheads="1"/>
          </p:cNvSpPr>
          <p:nvPr/>
        </p:nvSpPr>
        <p:spPr bwMode="auto">
          <a:xfrm>
            <a:off x="179512" y="548680"/>
            <a:ext cx="7128792" cy="1877437"/>
          </a:xfrm>
          <a:prstGeom prst="rect">
            <a:avLst/>
          </a:prstGeom>
          <a:noFill/>
          <a:ln w="9525">
            <a:noFill/>
            <a:miter lim="800000"/>
            <a:headEnd/>
            <a:tailEnd/>
          </a:ln>
          <a:effectLst/>
        </p:spPr>
        <p:txBody>
          <a:bodyPr wrap="square">
            <a:spAutoFit/>
          </a:bodyPr>
          <a:lstStyle/>
          <a:p>
            <a:pPr fontAlgn="base">
              <a:spcBef>
                <a:spcPct val="0"/>
              </a:spcBef>
              <a:spcAft>
                <a:spcPct val="0"/>
              </a:spcAft>
            </a:pPr>
            <a:r>
              <a:rPr lang="nl-NL" sz="2000" b="1" dirty="0">
                <a:solidFill>
                  <a:srgbClr val="CC00FF"/>
                </a:solidFill>
                <a:latin typeface="Arial Unicode MS" pitchFamily="34" charset="-128"/>
              </a:rPr>
              <a:t>Het </a:t>
            </a:r>
            <a:r>
              <a:rPr lang="nl-NL" sz="2000" b="1" dirty="0" smtClean="0">
                <a:solidFill>
                  <a:srgbClr val="CC00FF"/>
                </a:solidFill>
                <a:latin typeface="Arial Unicode MS" pitchFamily="34" charset="-128"/>
              </a:rPr>
              <a:t>sprookjesballet</a:t>
            </a:r>
            <a:r>
              <a:rPr lang="nl-NL" sz="2000" b="1" dirty="0">
                <a:solidFill>
                  <a:srgbClr val="CC00FF"/>
                </a:solidFill>
                <a:latin typeface="Arial Unicode MS" pitchFamily="34" charset="-128"/>
              </a:rPr>
              <a:t>:</a:t>
            </a:r>
            <a:r>
              <a:rPr lang="nl-NL" sz="1400" dirty="0">
                <a:solidFill>
                  <a:srgbClr val="000000"/>
                </a:solidFill>
                <a:latin typeface="Arial Unicode MS" pitchFamily="34" charset="-128"/>
              </a:rPr>
              <a:t/>
            </a:r>
            <a:br>
              <a:rPr lang="nl-NL" sz="1400" dirty="0">
                <a:solidFill>
                  <a:srgbClr val="000000"/>
                </a:solidFill>
                <a:latin typeface="Arial Unicode MS" pitchFamily="34" charset="-128"/>
              </a:rPr>
            </a:br>
            <a:r>
              <a:rPr lang="nl-NL" sz="1200" dirty="0">
                <a:solidFill>
                  <a:srgbClr val="000000"/>
                </a:solidFill>
                <a:latin typeface="Arial Unicode MS" pitchFamily="34" charset="-128"/>
              </a:rPr>
              <a:t>In tweede helft 19e eeuw in Rusland sprake van een ballet-rage. Topchoreografen zoals </a:t>
            </a:r>
            <a:r>
              <a:rPr lang="nl-NL" sz="1200" b="1" dirty="0">
                <a:solidFill>
                  <a:srgbClr val="FF0000"/>
                </a:solidFill>
                <a:latin typeface="Arial Unicode MS" pitchFamily="34" charset="-128"/>
              </a:rPr>
              <a:t>Marius Petipa</a:t>
            </a:r>
            <a:r>
              <a:rPr lang="nl-NL" sz="1200" dirty="0">
                <a:solidFill>
                  <a:srgbClr val="000000"/>
                </a:solidFill>
                <a:latin typeface="Arial Unicode MS" pitchFamily="34" charset="-128"/>
              </a:rPr>
              <a:t> </a:t>
            </a:r>
            <a:br>
              <a:rPr lang="nl-NL" sz="1200" dirty="0">
                <a:solidFill>
                  <a:srgbClr val="000000"/>
                </a:solidFill>
                <a:latin typeface="Arial Unicode MS" pitchFamily="34" charset="-128"/>
              </a:rPr>
            </a:br>
            <a:r>
              <a:rPr lang="nl-NL" sz="1200" dirty="0">
                <a:solidFill>
                  <a:srgbClr val="000000"/>
                </a:solidFill>
                <a:latin typeface="Arial Unicode MS" pitchFamily="34" charset="-128"/>
              </a:rPr>
              <a:t>werken bij het Russisch ballet. Samen met componist </a:t>
            </a:r>
            <a:r>
              <a:rPr lang="nl-NL" sz="1200" b="1" dirty="0" err="1" smtClean="0">
                <a:solidFill>
                  <a:srgbClr val="FF0000"/>
                </a:solidFill>
                <a:latin typeface="Arial Unicode MS" pitchFamily="34" charset="-128"/>
              </a:rPr>
              <a:t>Tsjaikovsky</a:t>
            </a:r>
            <a:r>
              <a:rPr lang="nl-NL" sz="1200" dirty="0" smtClean="0">
                <a:solidFill>
                  <a:srgbClr val="000000"/>
                </a:solidFill>
                <a:latin typeface="Arial Unicode MS" pitchFamily="34" charset="-128"/>
              </a:rPr>
              <a:t>  maakt </a:t>
            </a:r>
            <a:r>
              <a:rPr lang="nl-NL" sz="1200" dirty="0">
                <a:solidFill>
                  <a:srgbClr val="000000"/>
                </a:solidFill>
                <a:latin typeface="Arial Unicode MS" pitchFamily="34" charset="-128"/>
              </a:rPr>
              <a:t>hij het sprookjesballet </a:t>
            </a:r>
            <a:endParaRPr lang="nl-NL" sz="1200" dirty="0" smtClean="0">
              <a:solidFill>
                <a:srgbClr val="000000"/>
              </a:solidFill>
              <a:latin typeface="Arial Unicode MS" pitchFamily="34" charset="-128"/>
            </a:endParaRPr>
          </a:p>
          <a:p>
            <a:pPr fontAlgn="base">
              <a:spcBef>
                <a:spcPct val="0"/>
              </a:spcBef>
              <a:spcAft>
                <a:spcPct val="0"/>
              </a:spcAft>
            </a:pPr>
            <a:r>
              <a:rPr lang="nl-NL" sz="1200" dirty="0" smtClean="0">
                <a:solidFill>
                  <a:srgbClr val="000000"/>
                </a:solidFill>
              </a:rPr>
              <a:t>‘</a:t>
            </a:r>
            <a:r>
              <a:rPr lang="nl-NL" sz="1200" i="1" dirty="0">
                <a:solidFill>
                  <a:srgbClr val="000000"/>
                </a:solidFill>
                <a:latin typeface="Arial Unicode MS" pitchFamily="34" charset="-128"/>
              </a:rPr>
              <a:t>De schone slaapster</a:t>
            </a:r>
            <a:r>
              <a:rPr lang="nl-NL" sz="1200" i="1" dirty="0" smtClean="0">
                <a:solidFill>
                  <a:srgbClr val="000000"/>
                </a:solidFill>
              </a:rPr>
              <a:t>’  </a:t>
            </a:r>
            <a:r>
              <a:rPr lang="nl-NL" sz="1200" dirty="0" smtClean="0">
                <a:solidFill>
                  <a:srgbClr val="000000"/>
                </a:solidFill>
                <a:latin typeface="Arial Unicode MS" pitchFamily="34" charset="-128"/>
              </a:rPr>
              <a:t>(</a:t>
            </a:r>
            <a:r>
              <a:rPr lang="nl-NL" sz="1200" dirty="0">
                <a:solidFill>
                  <a:srgbClr val="000000"/>
                </a:solidFill>
                <a:latin typeface="Arial Unicode MS" pitchFamily="34" charset="-128"/>
              </a:rPr>
              <a:t>Doornroosje). </a:t>
            </a:r>
            <a:r>
              <a:rPr lang="nl-NL" sz="1200" dirty="0" smtClean="0">
                <a:solidFill>
                  <a:srgbClr val="000000"/>
                </a:solidFill>
                <a:latin typeface="Arial Unicode MS" pitchFamily="34" charset="-128"/>
              </a:rPr>
              <a:t>Het eerste bedrijf is een </a:t>
            </a:r>
            <a:r>
              <a:rPr lang="nl-NL" sz="1200" b="1" dirty="0" smtClean="0">
                <a:solidFill>
                  <a:srgbClr val="009900"/>
                </a:solidFill>
                <a:latin typeface="Arial Unicode MS" pitchFamily="34" charset="-128"/>
              </a:rPr>
              <a:t>divertissement,</a:t>
            </a:r>
            <a:r>
              <a:rPr lang="nl-NL" sz="1200" dirty="0" smtClean="0">
                <a:solidFill>
                  <a:srgbClr val="000000"/>
                </a:solidFill>
                <a:latin typeface="Arial Unicode MS" pitchFamily="34" charset="-128"/>
              </a:rPr>
              <a:t> de verjaardag van Doornroosje met als hoogtepunt de grote klassieke </a:t>
            </a:r>
            <a:r>
              <a:rPr lang="nl-NL" sz="1200" b="1" dirty="0" smtClean="0">
                <a:solidFill>
                  <a:srgbClr val="009900"/>
                </a:solidFill>
                <a:latin typeface="Arial Unicode MS" pitchFamily="34" charset="-128"/>
              </a:rPr>
              <a:t>pas-de-deux.</a:t>
            </a:r>
            <a:r>
              <a:rPr lang="nl-NL" sz="1200" dirty="0" smtClean="0">
                <a:solidFill>
                  <a:srgbClr val="000000"/>
                </a:solidFill>
                <a:latin typeface="Arial Unicode MS" pitchFamily="34" charset="-128"/>
              </a:rPr>
              <a:t>  (Doornroosje en haar bruidegom). De amusementswaarde </a:t>
            </a:r>
            <a:r>
              <a:rPr lang="nl-NL" sz="1200" dirty="0">
                <a:solidFill>
                  <a:srgbClr val="000000"/>
                </a:solidFill>
                <a:latin typeface="Arial Unicode MS" pitchFamily="34" charset="-128"/>
              </a:rPr>
              <a:t>van de choreografie staat voorop. </a:t>
            </a:r>
            <a:r>
              <a:rPr lang="nl-NL" sz="1200" dirty="0" smtClean="0">
                <a:solidFill>
                  <a:srgbClr val="000000"/>
                </a:solidFill>
                <a:latin typeface="Arial Unicode MS" pitchFamily="34" charset="-128"/>
              </a:rPr>
              <a:t>Tsjaikovsky </a:t>
            </a:r>
            <a:r>
              <a:rPr lang="nl-NL" sz="1200" dirty="0">
                <a:solidFill>
                  <a:srgbClr val="000000"/>
                </a:solidFill>
                <a:latin typeface="Arial Unicode MS" pitchFamily="34" charset="-128"/>
              </a:rPr>
              <a:t>benadert dit ballet als een opera waarin </a:t>
            </a:r>
            <a:r>
              <a:rPr lang="nl-NL" sz="1200" dirty="0" smtClean="0">
                <a:solidFill>
                  <a:srgbClr val="000000"/>
                </a:solidFill>
                <a:latin typeface="Arial Unicode MS" pitchFamily="34" charset="-128"/>
              </a:rPr>
              <a:t>muziek </a:t>
            </a:r>
            <a:r>
              <a:rPr lang="nl-NL" sz="1200" dirty="0">
                <a:solidFill>
                  <a:srgbClr val="000000"/>
                </a:solidFill>
                <a:latin typeface="Arial Unicode MS" pitchFamily="34" charset="-128"/>
              </a:rPr>
              <a:t>en handeling een eenheid vormen. </a:t>
            </a:r>
            <a:r>
              <a:rPr lang="nl-NL" sz="1200" dirty="0" smtClean="0">
                <a:solidFill>
                  <a:srgbClr val="000000"/>
                </a:solidFill>
                <a:latin typeface="Arial Unicode MS" pitchFamily="34" charset="-128"/>
              </a:rPr>
              <a:t>Hij experimenteert met leidmotieven </a:t>
            </a:r>
            <a:br>
              <a:rPr lang="nl-NL" sz="1200" dirty="0" smtClean="0">
                <a:solidFill>
                  <a:srgbClr val="000000"/>
                </a:solidFill>
                <a:latin typeface="Arial Unicode MS" pitchFamily="34" charset="-128"/>
              </a:rPr>
            </a:br>
            <a:r>
              <a:rPr lang="nl-NL" sz="1200" dirty="0" smtClean="0">
                <a:solidFill>
                  <a:srgbClr val="000000"/>
                </a:solidFill>
                <a:latin typeface="Arial Unicode MS" pitchFamily="34" charset="-128"/>
              </a:rPr>
              <a:t>(muziek verbinden met de personages). Wat op toneel </a:t>
            </a:r>
            <a:br>
              <a:rPr lang="nl-NL" sz="1200" dirty="0" smtClean="0">
                <a:solidFill>
                  <a:srgbClr val="000000"/>
                </a:solidFill>
                <a:latin typeface="Arial Unicode MS" pitchFamily="34" charset="-128"/>
              </a:rPr>
            </a:br>
            <a:r>
              <a:rPr lang="nl-NL" sz="1200" dirty="0" smtClean="0">
                <a:solidFill>
                  <a:srgbClr val="000000"/>
                </a:solidFill>
                <a:latin typeface="Arial Unicode MS" pitchFamily="34" charset="-128"/>
              </a:rPr>
              <a:t>gebeurt wordt versterkt in de muziek en andersom. </a:t>
            </a:r>
            <a:endParaRPr lang="nl-NL" sz="1200" dirty="0">
              <a:solidFill>
                <a:srgbClr val="000000"/>
              </a:solidFill>
              <a:latin typeface="Arial Unicode MS" pitchFamily="34" charset="-128"/>
            </a:endParaRPr>
          </a:p>
        </p:txBody>
      </p:sp>
      <p:pic>
        <p:nvPicPr>
          <p:cNvPr id="53269" name="Picture 21" descr="C:\Users\John\Pictures\Bespiegeling\H9Romantiek\doornroosje4.jpg">
            <a:hlinkClick r:id="rId4"/>
          </p:cNvPr>
          <p:cNvPicPr>
            <a:picLocks noChangeAspect="1" noChangeArrowheads="1"/>
          </p:cNvPicPr>
          <p:nvPr/>
        </p:nvPicPr>
        <p:blipFill>
          <a:blip r:embed="rId5" cstate="print"/>
          <a:srcRect/>
          <a:stretch>
            <a:fillRect/>
          </a:stretch>
        </p:blipFill>
        <p:spPr bwMode="auto">
          <a:xfrm>
            <a:off x="172343" y="3227072"/>
            <a:ext cx="3049141" cy="3519009"/>
          </a:xfrm>
          <a:prstGeom prst="rect">
            <a:avLst/>
          </a:prstGeom>
          <a:noFill/>
        </p:spPr>
      </p:pic>
      <p:pic>
        <p:nvPicPr>
          <p:cNvPr id="53261" name="Picture 13" descr="C:\Users\John\Pictures\Bespiegeling\H9Romantiek\Tsjaikovsky.jpg"/>
          <p:cNvPicPr>
            <a:picLocks noChangeAspect="1" noChangeArrowheads="1"/>
          </p:cNvPicPr>
          <p:nvPr/>
        </p:nvPicPr>
        <p:blipFill>
          <a:blip r:embed="rId6" cstate="print"/>
          <a:srcRect/>
          <a:stretch>
            <a:fillRect/>
          </a:stretch>
        </p:blipFill>
        <p:spPr bwMode="auto">
          <a:xfrm>
            <a:off x="7344445" y="548681"/>
            <a:ext cx="1799553" cy="1440159"/>
          </a:xfrm>
          <a:prstGeom prst="rect">
            <a:avLst/>
          </a:prstGeom>
          <a:noFill/>
        </p:spPr>
      </p:pic>
      <p:sp>
        <p:nvSpPr>
          <p:cNvPr id="53263" name="Text Box 15"/>
          <p:cNvSpPr txBox="1">
            <a:spLocks noChangeArrowheads="1"/>
          </p:cNvSpPr>
          <p:nvPr/>
        </p:nvSpPr>
        <p:spPr bwMode="auto">
          <a:xfrm>
            <a:off x="3302921" y="2644924"/>
            <a:ext cx="881973" cy="553998"/>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000" dirty="0" smtClean="0">
                <a:solidFill>
                  <a:srgbClr val="000000"/>
                </a:solidFill>
                <a:latin typeface="Arial Unicode MS" pitchFamily="34" charset="-128"/>
              </a:rPr>
              <a:t>CD2</a:t>
            </a:r>
            <a:r>
              <a:rPr lang="nl-NL" sz="1000" dirty="0" smtClean="0">
                <a:solidFill>
                  <a:srgbClr val="000000"/>
                </a:solidFill>
                <a:latin typeface="Arial Unicode MS" pitchFamily="34" charset="-128"/>
                <a:sym typeface="Wingdings" pitchFamily="2" charset="2"/>
              </a:rPr>
              <a:t>06</a:t>
            </a:r>
            <a:br>
              <a:rPr lang="nl-NL" sz="1000" dirty="0" smtClean="0">
                <a:solidFill>
                  <a:srgbClr val="000000"/>
                </a:solidFill>
                <a:latin typeface="Arial Unicode MS" pitchFamily="34" charset="-128"/>
                <a:sym typeface="Wingdings" pitchFamily="2" charset="2"/>
              </a:rPr>
            </a:br>
            <a:r>
              <a:rPr lang="nl-NL" sz="1000" dirty="0" smtClean="0">
                <a:solidFill>
                  <a:srgbClr val="000000"/>
                </a:solidFill>
                <a:latin typeface="Arial Unicode MS" pitchFamily="34" charset="-128"/>
              </a:rPr>
              <a:t>Tsjaikovsky</a:t>
            </a:r>
            <a:r>
              <a:rPr lang="nl-NL" sz="1000" dirty="0">
                <a:solidFill>
                  <a:srgbClr val="000000"/>
                </a:solidFill>
                <a:latin typeface="Arial Unicode MS" pitchFamily="34" charset="-128"/>
              </a:rPr>
              <a:t>:</a:t>
            </a:r>
            <a:br>
              <a:rPr lang="nl-NL" sz="1000" dirty="0">
                <a:solidFill>
                  <a:srgbClr val="000000"/>
                </a:solidFill>
                <a:latin typeface="Arial Unicode MS" pitchFamily="34" charset="-128"/>
              </a:rPr>
            </a:br>
            <a:r>
              <a:rPr lang="nl-NL" sz="1000" dirty="0">
                <a:solidFill>
                  <a:srgbClr val="000000"/>
                </a:solidFill>
                <a:latin typeface="Arial Unicode MS" pitchFamily="34" charset="-128"/>
              </a:rPr>
              <a:t>Doornroosje</a:t>
            </a:r>
          </a:p>
        </p:txBody>
      </p:sp>
      <p:pic>
        <p:nvPicPr>
          <p:cNvPr id="53268" name="Picture 20" descr="C:\Users\John\Pictures\Bespiegeling\H9Romantiek\Doornroosje5.jpg">
            <a:hlinkClick r:id="rId7"/>
          </p:cNvPr>
          <p:cNvPicPr>
            <a:picLocks noChangeAspect="1" noChangeArrowheads="1"/>
          </p:cNvPicPr>
          <p:nvPr/>
        </p:nvPicPr>
        <p:blipFill>
          <a:blip r:embed="rId8" cstate="print"/>
          <a:srcRect/>
          <a:stretch>
            <a:fillRect/>
          </a:stretch>
        </p:blipFill>
        <p:spPr bwMode="auto">
          <a:xfrm>
            <a:off x="3419872" y="3573016"/>
            <a:ext cx="4660404" cy="3284984"/>
          </a:xfrm>
          <a:prstGeom prst="rect">
            <a:avLst/>
          </a:prstGeom>
          <a:noFill/>
        </p:spPr>
      </p:pic>
      <p:pic>
        <p:nvPicPr>
          <p:cNvPr id="53270" name="Picture 22" descr="C:\Users\John\Pictures\Bespiegeling\H9Romantiek\sleeping.jpg">
            <a:hlinkClick r:id="rId9"/>
          </p:cNvPr>
          <p:cNvPicPr>
            <a:picLocks noChangeAspect="1" noChangeArrowheads="1"/>
          </p:cNvPicPr>
          <p:nvPr/>
        </p:nvPicPr>
        <p:blipFill>
          <a:blip r:embed="rId10" cstate="print"/>
          <a:srcRect/>
          <a:stretch>
            <a:fillRect/>
          </a:stretch>
        </p:blipFill>
        <p:spPr bwMode="auto">
          <a:xfrm>
            <a:off x="4283968" y="2060848"/>
            <a:ext cx="3888431" cy="2332448"/>
          </a:xfrm>
          <a:prstGeom prst="rect">
            <a:avLst/>
          </a:prstGeom>
          <a:noFill/>
        </p:spPr>
      </p:pic>
      <p:sp>
        <p:nvSpPr>
          <p:cNvPr id="19" name="Tekstvak 18"/>
          <p:cNvSpPr txBox="1"/>
          <p:nvPr/>
        </p:nvSpPr>
        <p:spPr>
          <a:xfrm>
            <a:off x="347018" y="2461309"/>
            <a:ext cx="2699792" cy="646331"/>
          </a:xfrm>
          <a:prstGeom prst="rect">
            <a:avLst/>
          </a:prstGeom>
          <a:solidFill>
            <a:srgbClr val="92D050"/>
          </a:solidFill>
        </p:spPr>
        <p:txBody>
          <a:bodyPr wrap="square" rtlCol="0">
            <a:spAutoFit/>
          </a:bodyPr>
          <a:lstStyle/>
          <a:p>
            <a:pPr fontAlgn="base">
              <a:spcBef>
                <a:spcPct val="0"/>
              </a:spcBef>
              <a:spcAft>
                <a:spcPct val="0"/>
              </a:spcAft>
            </a:pPr>
            <a:r>
              <a:rPr lang="nl-NL" sz="1200" dirty="0" smtClean="0">
                <a:solidFill>
                  <a:srgbClr val="000000"/>
                </a:solidFill>
                <a:latin typeface="Arial Unicode MS" pitchFamily="34" charset="-128"/>
              </a:rPr>
              <a:t>Alles lijkt te kloppen: de betovering, de decors, de dure prachtige, overdadige kostuums en de muziek.</a:t>
            </a:r>
            <a:endParaRPr lang="nl-NL" sz="1200" dirty="0">
              <a:solidFill>
                <a:srgbClr val="000000"/>
              </a:solidFill>
              <a:latin typeface="Arial Unicode MS" pitchFamily="34" charset="-128"/>
            </a:endParaRPr>
          </a:p>
        </p:txBody>
      </p:sp>
      <p:sp>
        <p:nvSpPr>
          <p:cNvPr id="53257" name="Text Box 9"/>
          <p:cNvSpPr txBox="1">
            <a:spLocks noChangeArrowheads="1"/>
          </p:cNvSpPr>
          <p:nvPr/>
        </p:nvSpPr>
        <p:spPr bwMode="auto">
          <a:xfrm>
            <a:off x="244813" y="3203103"/>
            <a:ext cx="881973" cy="307777"/>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400" b="1" dirty="0" smtClean="0">
                <a:solidFill>
                  <a:srgbClr val="009900"/>
                </a:solidFill>
                <a:latin typeface="Arial Unicode MS" pitchFamily="34" charset="-128"/>
              </a:rPr>
              <a:t>Ballerina</a:t>
            </a:r>
            <a:endParaRPr lang="nl-NL" sz="1400" b="1" dirty="0">
              <a:solidFill>
                <a:srgbClr val="009900"/>
              </a:solidFill>
              <a:latin typeface="Arial Unicode MS" pitchFamily="34" charset="-128"/>
            </a:endParaRPr>
          </a:p>
        </p:txBody>
      </p:sp>
      <p:sp>
        <p:nvSpPr>
          <p:cNvPr id="21" name="Tekstvak 20"/>
          <p:cNvSpPr txBox="1"/>
          <p:nvPr/>
        </p:nvSpPr>
        <p:spPr>
          <a:xfrm>
            <a:off x="8135888" y="1988840"/>
            <a:ext cx="1008112" cy="246221"/>
          </a:xfrm>
          <a:prstGeom prst="rect">
            <a:avLst/>
          </a:prstGeom>
          <a:noFill/>
        </p:spPr>
        <p:txBody>
          <a:bodyPr wrap="square" rtlCol="0">
            <a:spAutoFit/>
          </a:bodyPr>
          <a:lstStyle/>
          <a:p>
            <a:pPr fontAlgn="base">
              <a:spcBef>
                <a:spcPct val="0"/>
              </a:spcBef>
              <a:spcAft>
                <a:spcPct val="0"/>
              </a:spcAft>
            </a:pPr>
            <a:r>
              <a:rPr lang="nl-NL" sz="1000" dirty="0" smtClean="0">
                <a:solidFill>
                  <a:srgbClr val="000000"/>
                </a:solidFill>
                <a:latin typeface="Arial Unicode MS" pitchFamily="34" charset="-128"/>
              </a:rPr>
              <a:t>Tsjaikovsky</a:t>
            </a:r>
            <a:endParaRPr lang="nl-NL" sz="1000" dirty="0">
              <a:solidFill>
                <a:srgbClr val="000000"/>
              </a:solidFill>
              <a:latin typeface="Arial Unicode MS" pitchFamily="34" charset="-128"/>
            </a:endParaRPr>
          </a:p>
        </p:txBody>
      </p:sp>
      <p:sp>
        <p:nvSpPr>
          <p:cNvPr id="20" name="Tekstvak 19"/>
          <p:cNvSpPr txBox="1"/>
          <p:nvPr/>
        </p:nvSpPr>
        <p:spPr>
          <a:xfrm>
            <a:off x="7296574" y="6357720"/>
            <a:ext cx="1244251"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Doornroosje</a:t>
            </a:r>
            <a:endParaRPr lang="nl-NL" sz="800" dirty="0">
              <a:solidFill>
                <a:srgbClr val="000000"/>
              </a:solidFill>
              <a:latin typeface="Arial Unicode MS" pitchFamily="34" charset="-128"/>
            </a:endParaRPr>
          </a:p>
        </p:txBody>
      </p:sp>
      <p:sp>
        <p:nvSpPr>
          <p:cNvPr id="24" name="Tekstvak 23"/>
          <p:cNvSpPr txBox="1"/>
          <p:nvPr/>
        </p:nvSpPr>
        <p:spPr>
          <a:xfrm>
            <a:off x="7263385" y="3959478"/>
            <a:ext cx="1244251"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Doornroosje</a:t>
            </a:r>
            <a:endParaRPr lang="nl-NL" sz="800" dirty="0">
              <a:solidFill>
                <a:srgbClr val="000000"/>
              </a:solidFill>
              <a:latin typeface="Arial Unicode MS" pitchFamily="34" charset="-128"/>
            </a:endParaRPr>
          </a:p>
        </p:txBody>
      </p:sp>
      <p:sp>
        <p:nvSpPr>
          <p:cNvPr id="22" name="Tekstvak 21"/>
          <p:cNvSpPr txBox="1"/>
          <p:nvPr/>
        </p:nvSpPr>
        <p:spPr>
          <a:xfrm>
            <a:off x="143727" y="3457923"/>
            <a:ext cx="1268296"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Pas-de-deux</a:t>
            </a:r>
            <a:endParaRPr lang="nl-NL" sz="800" dirty="0">
              <a:solidFill>
                <a:srgbClr val="000000"/>
              </a:solidFill>
              <a:latin typeface="Arial Unicode MS" pitchFamily="34" charset="-128"/>
            </a:endParaRPr>
          </a:p>
        </p:txBody>
      </p:sp>
      <p:pic>
        <p:nvPicPr>
          <p:cNvPr id="2" name="06-Track 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716840" y="2325115"/>
            <a:ext cx="376807" cy="376807"/>
          </a:xfrm>
          <a:prstGeom prst="rect">
            <a:avLst/>
          </a:prstGeom>
        </p:spPr>
      </p:pic>
    </p:spTree>
    <p:extLst>
      <p:ext uri="{BB962C8B-B14F-4D97-AF65-F5344CB8AC3E}">
        <p14:creationId xmlns:p14="http://schemas.microsoft.com/office/powerpoint/2010/main" val="2879836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39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digischool.nl/ckv2/romantiek/romantiek/theater/melodrama.jpg">
            <a:hlinkClick r:id="rId2"/>
          </p:cNvPr>
          <p:cNvPicPr>
            <a:picLocks noChangeAspect="1" noChangeArrowheads="1"/>
          </p:cNvPicPr>
          <p:nvPr/>
        </p:nvPicPr>
        <p:blipFill>
          <a:blip r:embed="rId3" cstate="print"/>
          <a:srcRect/>
          <a:stretch>
            <a:fillRect/>
          </a:stretch>
        </p:blipFill>
        <p:spPr bwMode="auto">
          <a:xfrm>
            <a:off x="3405694" y="2138414"/>
            <a:ext cx="3265198" cy="2292804"/>
          </a:xfrm>
          <a:prstGeom prst="rect">
            <a:avLst/>
          </a:prstGeom>
          <a:noFill/>
        </p:spPr>
      </p:pic>
      <p:sp>
        <p:nvSpPr>
          <p:cNvPr id="21" name="Rechthoek 20"/>
          <p:cNvSpPr/>
          <p:nvPr/>
        </p:nvSpPr>
        <p:spPr>
          <a:xfrm>
            <a:off x="0" y="4597875"/>
            <a:ext cx="9144000" cy="226012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sz="2400" dirty="0">
              <a:solidFill>
                <a:srgbClr val="FFFFFF"/>
              </a:solidFill>
            </a:endParaRPr>
          </a:p>
        </p:txBody>
      </p:sp>
      <p:sp>
        <p:nvSpPr>
          <p:cNvPr id="46082" name="Rectangle 2"/>
          <p:cNvSpPr>
            <a:spLocks noGrp="1" noChangeArrowheads="1"/>
          </p:cNvSpPr>
          <p:nvPr>
            <p:ph type="title"/>
          </p:nvPr>
        </p:nvSpPr>
        <p:spPr>
          <a:xfrm>
            <a:off x="0" y="0"/>
            <a:ext cx="9144000" cy="533400"/>
          </a:xfrm>
          <a:solidFill>
            <a:schemeClr val="bg1"/>
          </a:solidFill>
        </p:spPr>
        <p:txBody>
          <a:bodyPr/>
          <a:lstStyle/>
          <a:p>
            <a:pPr algn="l"/>
            <a:r>
              <a:rPr lang="nl-NL" sz="2800" b="1" dirty="0" smtClean="0">
                <a:solidFill>
                  <a:srgbClr val="FF0000"/>
                </a:solidFill>
                <a:latin typeface="Verdana" pitchFamily="34" charset="0"/>
              </a:rPr>
              <a:t> Theater: Volksvermaak</a:t>
            </a:r>
            <a:endParaRPr lang="nl-NL" sz="2800" b="1" dirty="0">
              <a:solidFill>
                <a:srgbClr val="FF0000"/>
              </a:solidFill>
              <a:latin typeface="Verdana" pitchFamily="34" charset="0"/>
            </a:endParaRPr>
          </a:p>
        </p:txBody>
      </p:sp>
      <p:sp>
        <p:nvSpPr>
          <p:cNvPr id="46083" name="Text Box 3"/>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46084" name="Text Box 4"/>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nl-NL" sz="2400" dirty="0">
              <a:solidFill>
                <a:srgbClr val="000000"/>
              </a:solidFill>
            </a:endParaRPr>
          </a:p>
        </p:txBody>
      </p:sp>
      <p:sp>
        <p:nvSpPr>
          <p:cNvPr id="46086" name="Text Box 6"/>
          <p:cNvSpPr txBox="1">
            <a:spLocks noChangeArrowheads="1"/>
          </p:cNvSpPr>
          <p:nvPr/>
        </p:nvSpPr>
        <p:spPr bwMode="auto">
          <a:xfrm>
            <a:off x="6019800" y="152400"/>
            <a:ext cx="2884488"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nl-NL" sz="1600" dirty="0">
                <a:solidFill>
                  <a:srgbClr val="000000"/>
                </a:solidFill>
                <a:latin typeface="Arial Unicode MS" pitchFamily="34" charset="-128"/>
              </a:rPr>
              <a:t>Vlucht uit het treurige bestaan</a:t>
            </a:r>
          </a:p>
        </p:txBody>
      </p:sp>
      <p:sp>
        <p:nvSpPr>
          <p:cNvPr id="46087" name="Text Box 7"/>
          <p:cNvSpPr txBox="1">
            <a:spLocks noChangeArrowheads="1"/>
          </p:cNvSpPr>
          <p:nvPr/>
        </p:nvSpPr>
        <p:spPr bwMode="auto">
          <a:xfrm>
            <a:off x="92200" y="488950"/>
            <a:ext cx="8812088" cy="1508105"/>
          </a:xfrm>
          <a:prstGeom prst="rect">
            <a:avLst/>
          </a:prstGeom>
          <a:noFill/>
          <a:ln w="9525">
            <a:noFill/>
            <a:miter lim="800000"/>
            <a:headEnd/>
            <a:tailEnd/>
          </a:ln>
          <a:effectLst/>
        </p:spPr>
        <p:txBody>
          <a:bodyPr wrap="square">
            <a:spAutoFit/>
          </a:bodyPr>
          <a:lstStyle/>
          <a:p>
            <a:pPr fontAlgn="base">
              <a:spcBef>
                <a:spcPct val="0"/>
              </a:spcBef>
              <a:spcAft>
                <a:spcPct val="0"/>
              </a:spcAft>
            </a:pPr>
            <a:r>
              <a:rPr lang="nl-NL" sz="2000" b="1" dirty="0">
                <a:solidFill>
                  <a:srgbClr val="CC00FF"/>
                </a:solidFill>
                <a:latin typeface="Arial Unicode MS" pitchFamily="34" charset="-128"/>
              </a:rPr>
              <a:t>Melodrama:</a:t>
            </a:r>
            <a:r>
              <a:rPr lang="nl-NL" sz="2000" dirty="0">
                <a:solidFill>
                  <a:srgbClr val="000000"/>
                </a:solidFill>
                <a:latin typeface="Arial Unicode MS" pitchFamily="34" charset="-128"/>
              </a:rPr>
              <a:t> </a:t>
            </a:r>
            <a:r>
              <a:rPr lang="nl-NL" sz="1200" dirty="0">
                <a:solidFill>
                  <a:srgbClr val="000000"/>
                </a:solidFill>
                <a:latin typeface="Arial Unicode MS" pitchFamily="34" charset="-128"/>
              </a:rPr>
              <a:t>Het lichte vermaak bloeit. De nieuwe rijken komen in grote drommen naar de theaters </a:t>
            </a:r>
            <a:r>
              <a:rPr lang="nl-NL" sz="1200" dirty="0" smtClean="0">
                <a:solidFill>
                  <a:srgbClr val="000000"/>
                </a:solidFill>
                <a:latin typeface="Arial Unicode MS" pitchFamily="34" charset="-128"/>
              </a:rPr>
              <a:t>om </a:t>
            </a:r>
            <a:r>
              <a:rPr lang="nl-NL" sz="1200" dirty="0">
                <a:solidFill>
                  <a:srgbClr val="000000"/>
                </a:solidFill>
                <a:latin typeface="Arial Unicode MS" pitchFamily="34" charset="-128"/>
              </a:rPr>
              <a:t>te genieten van het </a:t>
            </a:r>
            <a:r>
              <a:rPr lang="nl-NL" sz="1200" b="1" dirty="0">
                <a:solidFill>
                  <a:srgbClr val="000000"/>
                </a:solidFill>
                <a:latin typeface="Arial Unicode MS" pitchFamily="34" charset="-128"/>
              </a:rPr>
              <a:t>melodrama</a:t>
            </a:r>
            <a:r>
              <a:rPr lang="nl-NL" sz="1200" dirty="0">
                <a:solidFill>
                  <a:srgbClr val="000000"/>
                </a:solidFill>
                <a:latin typeface="Arial Unicode MS" pitchFamily="34" charset="-128"/>
              </a:rPr>
              <a:t>: een verhaal </a:t>
            </a:r>
            <a:r>
              <a:rPr lang="nl-NL" sz="1200" dirty="0" smtClean="0">
                <a:solidFill>
                  <a:srgbClr val="000000"/>
                </a:solidFill>
                <a:latin typeface="Arial Unicode MS" pitchFamily="34" charset="-128"/>
              </a:rPr>
              <a:t>waarin </a:t>
            </a:r>
            <a:r>
              <a:rPr lang="nl-NL" sz="1200" dirty="0">
                <a:solidFill>
                  <a:srgbClr val="000000"/>
                </a:solidFill>
                <a:latin typeface="Arial Unicode MS" pitchFamily="34" charset="-128"/>
              </a:rPr>
              <a:t>na veel spanning uiteindelijk de </a:t>
            </a:r>
            <a:r>
              <a:rPr lang="nl-NL" sz="1200" dirty="0" smtClean="0">
                <a:solidFill>
                  <a:srgbClr val="000000"/>
                </a:solidFill>
                <a:latin typeface="Arial Unicode MS" pitchFamily="34" charset="-128"/>
              </a:rPr>
              <a:t>deugd het </a:t>
            </a:r>
            <a:r>
              <a:rPr lang="nl-NL" sz="1200" dirty="0">
                <a:solidFill>
                  <a:srgbClr val="000000"/>
                </a:solidFill>
                <a:latin typeface="Arial Unicode MS" pitchFamily="34" charset="-128"/>
              </a:rPr>
              <a:t>kwaad  overwint. Het is de voorloper van de avonturenfilm. Overdadige decors en theatereffecten</a:t>
            </a:r>
            <a:r>
              <a:rPr lang="nl-NL" sz="1200" dirty="0" smtClean="0">
                <a:solidFill>
                  <a:srgbClr val="000000"/>
                </a:solidFill>
                <a:latin typeface="Arial Unicode MS" pitchFamily="34" charset="-128"/>
              </a:rPr>
              <a:t>. </a:t>
            </a:r>
            <a:br>
              <a:rPr lang="nl-NL" sz="1200" dirty="0" smtClean="0">
                <a:solidFill>
                  <a:srgbClr val="000000"/>
                </a:solidFill>
                <a:latin typeface="Arial Unicode MS" pitchFamily="34" charset="-128"/>
              </a:rPr>
            </a:br>
            <a:r>
              <a:rPr lang="nl-NL" sz="1200" dirty="0" smtClean="0">
                <a:solidFill>
                  <a:srgbClr val="000000"/>
                </a:solidFill>
                <a:latin typeface="Arial Unicode MS" pitchFamily="34" charset="-128"/>
              </a:rPr>
              <a:t/>
            </a:r>
            <a:br>
              <a:rPr lang="nl-NL" sz="1200" dirty="0" smtClean="0">
                <a:solidFill>
                  <a:srgbClr val="000000"/>
                </a:solidFill>
                <a:latin typeface="Arial Unicode MS" pitchFamily="34" charset="-128"/>
              </a:rPr>
            </a:br>
            <a:r>
              <a:rPr lang="nl-NL" sz="1200" dirty="0" smtClean="0">
                <a:solidFill>
                  <a:srgbClr val="000000"/>
                </a:solidFill>
                <a:latin typeface="Arial Unicode MS" pitchFamily="34" charset="-128"/>
              </a:rPr>
              <a:t>Ook het </a:t>
            </a:r>
            <a:r>
              <a:rPr lang="nl-NL" sz="1200" b="1" dirty="0">
                <a:solidFill>
                  <a:srgbClr val="000000"/>
                </a:solidFill>
                <a:latin typeface="Arial Unicode MS" pitchFamily="34" charset="-128"/>
              </a:rPr>
              <a:t>vaudeville </a:t>
            </a:r>
            <a:r>
              <a:rPr lang="nl-NL" sz="1200" b="1" dirty="0" smtClean="0">
                <a:solidFill>
                  <a:srgbClr val="000000"/>
                </a:solidFill>
                <a:latin typeface="Arial Unicode MS" pitchFamily="34" charset="-128"/>
              </a:rPr>
              <a:t>theater </a:t>
            </a:r>
            <a:r>
              <a:rPr lang="nl-NL" sz="1200" dirty="0" smtClean="0">
                <a:solidFill>
                  <a:srgbClr val="000000"/>
                </a:solidFill>
                <a:latin typeface="Arial Unicode MS" pitchFamily="34" charset="-128"/>
              </a:rPr>
              <a:t>is </a:t>
            </a:r>
            <a:r>
              <a:rPr lang="nl-NL" sz="1200" dirty="0">
                <a:solidFill>
                  <a:srgbClr val="000000"/>
                </a:solidFill>
                <a:latin typeface="Arial Unicode MS" pitchFamily="34" charset="-128"/>
              </a:rPr>
              <a:t>erg </a:t>
            </a:r>
            <a:r>
              <a:rPr lang="nl-NL" sz="1200" dirty="0" smtClean="0">
                <a:solidFill>
                  <a:srgbClr val="000000"/>
                </a:solidFill>
                <a:latin typeface="Arial Unicode MS" pitchFamily="34" charset="-128"/>
              </a:rPr>
              <a:t>populair: shows </a:t>
            </a:r>
            <a:r>
              <a:rPr lang="nl-NL" sz="1200" dirty="0">
                <a:solidFill>
                  <a:srgbClr val="000000"/>
                </a:solidFill>
                <a:latin typeface="Arial Unicode MS" pitchFamily="34" charset="-128"/>
              </a:rPr>
              <a:t>met verschillende aparte </a:t>
            </a:r>
            <a:r>
              <a:rPr lang="nl-NL" sz="1200" dirty="0" smtClean="0">
                <a:solidFill>
                  <a:srgbClr val="000000"/>
                </a:solidFill>
                <a:latin typeface="Arial Unicode MS" pitchFamily="34" charset="-128"/>
              </a:rPr>
              <a:t>acts, </a:t>
            </a:r>
            <a:r>
              <a:rPr lang="nl-NL" sz="1200" dirty="0">
                <a:solidFill>
                  <a:srgbClr val="000000"/>
                </a:solidFill>
                <a:latin typeface="Arial Unicode MS" pitchFamily="34" charset="-128"/>
              </a:rPr>
              <a:t>zangers, dansers, goochelaars, </a:t>
            </a:r>
            <a:r>
              <a:rPr lang="nl-NL" sz="1200" dirty="0" smtClean="0">
                <a:solidFill>
                  <a:srgbClr val="000000"/>
                </a:solidFill>
                <a:latin typeface="Arial Unicode MS" pitchFamily="34" charset="-128"/>
              </a:rPr>
              <a:t>honden </a:t>
            </a:r>
            <a:r>
              <a:rPr lang="nl-NL" sz="1200" dirty="0">
                <a:solidFill>
                  <a:srgbClr val="000000"/>
                </a:solidFill>
                <a:latin typeface="Arial Unicode MS" pitchFamily="34" charset="-128"/>
              </a:rPr>
              <a:t>enz. Alles is mogelijk </a:t>
            </a:r>
            <a:r>
              <a:rPr lang="nl-NL" sz="1200" dirty="0">
                <a:solidFill>
                  <a:srgbClr val="000000"/>
                </a:solidFill>
              </a:rPr>
              <a:t>–</a:t>
            </a:r>
            <a:r>
              <a:rPr lang="nl-NL" sz="1200" dirty="0">
                <a:solidFill>
                  <a:srgbClr val="000000"/>
                </a:solidFill>
                <a:latin typeface="Arial Unicode MS" pitchFamily="34" charset="-128"/>
              </a:rPr>
              <a:t> zolang het maar netjes blijft! Hier geen rangen en </a:t>
            </a:r>
            <a:r>
              <a:rPr lang="nl-NL" sz="1200" dirty="0" smtClean="0">
                <a:solidFill>
                  <a:srgbClr val="000000"/>
                </a:solidFill>
                <a:latin typeface="Arial Unicode MS" pitchFamily="34" charset="-128"/>
              </a:rPr>
              <a:t>standen. Door </a:t>
            </a:r>
            <a:r>
              <a:rPr lang="nl-NL" sz="1200" dirty="0">
                <a:solidFill>
                  <a:srgbClr val="000000"/>
                </a:solidFill>
                <a:latin typeface="Arial Unicode MS" pitchFamily="34" charset="-128"/>
              </a:rPr>
              <a:t>de uitvinding van elektrisch licht </a:t>
            </a:r>
            <a:r>
              <a:rPr lang="nl-NL" sz="1200" dirty="0" smtClean="0">
                <a:solidFill>
                  <a:srgbClr val="000000"/>
                </a:solidFill>
                <a:latin typeface="Arial Unicode MS" pitchFamily="34" charset="-128"/>
              </a:rPr>
              <a:t>zijn veel </a:t>
            </a:r>
            <a:r>
              <a:rPr lang="nl-NL" sz="1200" dirty="0">
                <a:solidFill>
                  <a:srgbClr val="000000"/>
                </a:solidFill>
                <a:latin typeface="Arial Unicode MS" pitchFamily="34" charset="-128"/>
              </a:rPr>
              <a:t>meer effecten </a:t>
            </a:r>
            <a:r>
              <a:rPr lang="nl-NL" sz="1200" dirty="0" smtClean="0">
                <a:solidFill>
                  <a:srgbClr val="000000"/>
                </a:solidFill>
                <a:latin typeface="Arial Unicode MS" pitchFamily="34" charset="-128"/>
              </a:rPr>
              <a:t>mogelijk. Licht </a:t>
            </a:r>
            <a:r>
              <a:rPr lang="nl-NL" sz="1200" dirty="0">
                <a:solidFill>
                  <a:srgbClr val="000000"/>
                </a:solidFill>
                <a:latin typeface="Arial Unicode MS" pitchFamily="34" charset="-128"/>
              </a:rPr>
              <a:t>is zo een deel van de voorstelling.</a:t>
            </a:r>
          </a:p>
        </p:txBody>
      </p:sp>
      <p:pic>
        <p:nvPicPr>
          <p:cNvPr id="79876" name="Picture 4" descr="http://upload.wikimedia.org/wikipedia/commons/thumb/6/65/Honor%C3%A9_Daumier_026.jpg/220px-Honor%C3%A9_Daumier_026.jpg"/>
          <p:cNvPicPr>
            <a:picLocks noChangeAspect="1" noChangeArrowheads="1"/>
          </p:cNvPicPr>
          <p:nvPr/>
        </p:nvPicPr>
        <p:blipFill>
          <a:blip r:embed="rId4" cstate="print"/>
          <a:srcRect/>
          <a:stretch>
            <a:fillRect/>
          </a:stretch>
        </p:blipFill>
        <p:spPr bwMode="auto">
          <a:xfrm>
            <a:off x="0" y="2138414"/>
            <a:ext cx="3439274" cy="3798836"/>
          </a:xfrm>
          <a:prstGeom prst="rect">
            <a:avLst/>
          </a:prstGeom>
          <a:noFill/>
        </p:spPr>
      </p:pic>
      <p:sp>
        <p:nvSpPr>
          <p:cNvPr id="22" name="Tekstvak 21"/>
          <p:cNvSpPr txBox="1"/>
          <p:nvPr/>
        </p:nvSpPr>
        <p:spPr>
          <a:xfrm>
            <a:off x="3532933" y="2219553"/>
            <a:ext cx="1039067"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The Kid</a:t>
            </a:r>
            <a:endParaRPr lang="nl-NL" sz="800" dirty="0">
              <a:solidFill>
                <a:srgbClr val="000000"/>
              </a:solidFill>
              <a:latin typeface="Arial Unicode MS" pitchFamily="34" charset="-128"/>
            </a:endParaRPr>
          </a:p>
        </p:txBody>
      </p:sp>
      <p:pic>
        <p:nvPicPr>
          <p:cNvPr id="4098" name="Picture 2" descr="http://postersforthepeople.com/media/catalog/product/cache/1/image/5e06319eda06f020e43594a9c230972d/1/0/10_acts_all_star_vaudeville_500px_loc_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8848" y="4581128"/>
            <a:ext cx="1505426" cy="22086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joelandry.com/eveco/images/vaudevil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293" y="4597875"/>
            <a:ext cx="1854473" cy="22253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a/a4/Hurly-Burly_Extravaganza.jpg/290px-Hurly-Burly_Extravaganza.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2822" y="1794110"/>
            <a:ext cx="2377412" cy="328738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loc.gov/exhibits/bobhope/images/svg6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992" y="5094301"/>
            <a:ext cx="2083787" cy="1685899"/>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p:cNvSpPr txBox="1"/>
          <p:nvPr/>
        </p:nvSpPr>
        <p:spPr>
          <a:xfrm>
            <a:off x="6019800" y="1889333"/>
            <a:ext cx="1159292"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Vaudeville</a:t>
            </a:r>
            <a:endParaRPr lang="nl-NL" sz="800" dirty="0">
              <a:solidFill>
                <a:srgbClr val="000000"/>
              </a:solidFill>
              <a:latin typeface="Arial Unicode MS" pitchFamily="34" charset="-128"/>
            </a:endParaRPr>
          </a:p>
        </p:txBody>
      </p:sp>
      <p:sp>
        <p:nvSpPr>
          <p:cNvPr id="28" name="Tekstvak 27"/>
          <p:cNvSpPr txBox="1"/>
          <p:nvPr/>
        </p:nvSpPr>
        <p:spPr>
          <a:xfrm>
            <a:off x="2483768" y="6237312"/>
            <a:ext cx="1159292" cy="215444"/>
          </a:xfrm>
          <a:prstGeom prst="rect">
            <a:avLst/>
          </a:prstGeom>
          <a:solidFill>
            <a:srgbClr val="CC66FF"/>
          </a:solidFill>
        </p:spPr>
        <p:txBody>
          <a:bodyPr wrap="none" rtlCol="0">
            <a:spAutoFit/>
          </a:bodyPr>
          <a:lstStyle/>
          <a:p>
            <a:pPr fontAlgn="base">
              <a:spcBef>
                <a:spcPct val="0"/>
              </a:spcBef>
              <a:spcAft>
                <a:spcPct val="0"/>
              </a:spcAft>
            </a:pPr>
            <a:r>
              <a:rPr lang="nl-NL" sz="800" dirty="0" smtClean="0">
                <a:solidFill>
                  <a:srgbClr val="000000"/>
                </a:solidFill>
                <a:latin typeface="Arial Unicode MS" pitchFamily="34" charset="-128"/>
              </a:rPr>
              <a:t>Fragment  Vaudeville</a:t>
            </a:r>
            <a:endParaRPr lang="nl-NL" sz="800" dirty="0">
              <a:solidFill>
                <a:srgbClr val="000000"/>
              </a:solidFill>
              <a:latin typeface="Arial Unicode MS" pitchFamily="34" charset="-128"/>
            </a:endParaRPr>
          </a:p>
        </p:txBody>
      </p:sp>
    </p:spTree>
    <p:extLst>
      <p:ext uri="{BB962C8B-B14F-4D97-AF65-F5344CB8AC3E}">
        <p14:creationId xmlns:p14="http://schemas.microsoft.com/office/powerpoint/2010/main" val="4248540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b="1" dirty="0" err="1" smtClean="0"/>
              <a:t>Kunstenaar</a:t>
            </a:r>
            <a:r>
              <a:rPr lang="en-US" b="1" dirty="0" smtClean="0"/>
              <a:t> </a:t>
            </a:r>
            <a:r>
              <a:rPr lang="en-US" b="1" dirty="0" err="1" smtClean="0"/>
              <a:t>krijgt</a:t>
            </a:r>
            <a:r>
              <a:rPr lang="en-US" b="1" dirty="0" smtClean="0"/>
              <a:t> </a:t>
            </a:r>
            <a:r>
              <a:rPr lang="en-US" b="1" dirty="0" err="1" smtClean="0"/>
              <a:t>een</a:t>
            </a:r>
            <a:r>
              <a:rPr lang="en-US" b="1" dirty="0" smtClean="0"/>
              <a:t> </a:t>
            </a:r>
            <a:r>
              <a:rPr lang="en-US" b="1" dirty="0" err="1" smtClean="0"/>
              <a:t>nieuw</a:t>
            </a:r>
            <a:r>
              <a:rPr lang="en-US" b="1" dirty="0" smtClean="0"/>
              <a:t> </a:t>
            </a:r>
            <a:r>
              <a:rPr lang="en-US" b="1" dirty="0" err="1" smtClean="0"/>
              <a:t>publiek</a:t>
            </a:r>
            <a:endParaRPr lang="nl-NL" b="1" dirty="0"/>
          </a:p>
        </p:txBody>
      </p:sp>
      <p:sp>
        <p:nvSpPr>
          <p:cNvPr id="3" name="Tijdelijke aanduiding voor inhoud 2"/>
          <p:cNvSpPr>
            <a:spLocks noGrp="1"/>
          </p:cNvSpPr>
          <p:nvPr>
            <p:ph idx="1"/>
          </p:nvPr>
        </p:nvSpPr>
        <p:spPr/>
        <p:txBody>
          <a:bodyPr/>
          <a:lstStyle/>
          <a:p>
            <a:r>
              <a:rPr lang="nl-NL" dirty="0" smtClean="0"/>
              <a:t>Kunst is niet meer alleen voor kerk en koning</a:t>
            </a:r>
          </a:p>
          <a:p>
            <a:r>
              <a:rPr lang="nl-NL" dirty="0" smtClean="0"/>
              <a:t>De rijke burger kan zich nu ook kunst veroorloven en geeft ook opdrachten</a:t>
            </a:r>
          </a:p>
          <a:p>
            <a:r>
              <a:rPr lang="nl-NL" dirty="0" smtClean="0"/>
              <a:t>Kunstenaars moeten zich nu op een andere doelgroep gaan richten en dat heeft weer gevolgen voor hoe de verschillende kunsten er uit komen te zien/horen</a:t>
            </a:r>
            <a:endParaRPr lang="nl-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t>Nieuwe</a:t>
            </a:r>
            <a:r>
              <a:rPr lang="en-US" b="1" dirty="0" smtClean="0"/>
              <a:t> </a:t>
            </a:r>
            <a:r>
              <a:rPr lang="en-US" b="1" dirty="0" err="1" smtClean="0"/>
              <a:t>stemmingen</a:t>
            </a:r>
            <a:r>
              <a:rPr lang="en-US" b="1" dirty="0" smtClean="0"/>
              <a:t> in de </a:t>
            </a:r>
            <a:r>
              <a:rPr lang="en-US" b="1" dirty="0" err="1" smtClean="0"/>
              <a:t>kunst</a:t>
            </a:r>
            <a:endParaRPr lang="nl-NL" b="1" dirty="0"/>
          </a:p>
        </p:txBody>
      </p:sp>
      <p:sp>
        <p:nvSpPr>
          <p:cNvPr id="3" name="Tijdelijke aanduiding voor inhoud 2"/>
          <p:cNvSpPr>
            <a:spLocks noGrp="1"/>
          </p:cNvSpPr>
          <p:nvPr>
            <p:ph idx="1"/>
          </p:nvPr>
        </p:nvSpPr>
        <p:spPr>
          <a:xfrm>
            <a:off x="457200" y="1285860"/>
            <a:ext cx="8229600" cy="5143536"/>
          </a:xfrm>
        </p:spPr>
        <p:txBody>
          <a:bodyPr>
            <a:normAutofit/>
          </a:bodyPr>
          <a:lstStyle/>
          <a:p>
            <a:r>
              <a:rPr lang="nl-NL" dirty="0" smtClean="0"/>
              <a:t>Opkomend nationalisme</a:t>
            </a:r>
          </a:p>
          <a:p>
            <a:r>
              <a:rPr lang="nl-NL" dirty="0" smtClean="0"/>
              <a:t>Historisch bewustzijn</a:t>
            </a:r>
          </a:p>
          <a:p>
            <a:r>
              <a:rPr lang="nl-NL" dirty="0" smtClean="0"/>
              <a:t>Idealiseren van de natuur</a:t>
            </a:r>
          </a:p>
          <a:p>
            <a:r>
              <a:rPr lang="en-US" dirty="0" smtClean="0"/>
              <a:t>Hang </a:t>
            </a:r>
            <a:r>
              <a:rPr lang="en-US" dirty="0" err="1" smtClean="0"/>
              <a:t>naar</a:t>
            </a:r>
            <a:r>
              <a:rPr lang="en-US" dirty="0" smtClean="0"/>
              <a:t> </a:t>
            </a:r>
            <a:r>
              <a:rPr lang="en-US" dirty="0" err="1" smtClean="0"/>
              <a:t>emoties</a:t>
            </a:r>
            <a:endParaRPr lang="nl-NL" dirty="0" smtClean="0"/>
          </a:p>
          <a:p>
            <a:r>
              <a:rPr lang="nl-NL" dirty="0" smtClean="0"/>
              <a:t>Belangstelling voor het exotische</a:t>
            </a:r>
          </a:p>
          <a:p>
            <a:r>
              <a:rPr lang="nl-NL" dirty="0" smtClean="0"/>
              <a:t>Belangstelling voor sprookjes</a:t>
            </a:r>
          </a:p>
          <a:p>
            <a:r>
              <a:rPr lang="nl-NL" dirty="0" smtClean="0"/>
              <a:t>Belangstelling voor het verleden</a:t>
            </a:r>
          </a:p>
          <a:p>
            <a:r>
              <a:rPr lang="en-US" dirty="0" err="1" smtClean="0"/>
              <a:t>Belangstelling</a:t>
            </a:r>
            <a:r>
              <a:rPr lang="en-US" dirty="0" smtClean="0"/>
              <a:t> </a:t>
            </a:r>
            <a:r>
              <a:rPr lang="en-US" dirty="0" err="1" smtClean="0"/>
              <a:t>voor</a:t>
            </a:r>
            <a:r>
              <a:rPr lang="en-US" dirty="0" smtClean="0"/>
              <a:t> de </a:t>
            </a:r>
            <a:r>
              <a:rPr lang="en-US" dirty="0" err="1" smtClean="0"/>
              <a:t>dood</a:t>
            </a:r>
            <a:endParaRPr lang="nl-NL" dirty="0" smtClean="0"/>
          </a:p>
          <a:p>
            <a:endParaRPr lang="nl-N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t>Verzamelen</a:t>
            </a:r>
            <a:r>
              <a:rPr lang="en-US" b="1" dirty="0" smtClean="0"/>
              <a:t> en </a:t>
            </a:r>
            <a:r>
              <a:rPr lang="en-US" b="1" dirty="0" err="1" smtClean="0"/>
              <a:t>catalogiseren</a:t>
            </a:r>
            <a:endParaRPr lang="nl-NL" b="1" dirty="0"/>
          </a:p>
        </p:txBody>
      </p:sp>
      <p:sp>
        <p:nvSpPr>
          <p:cNvPr id="3" name="Tijdelijke aanduiding voor inhoud 2"/>
          <p:cNvSpPr>
            <a:spLocks noGrp="1"/>
          </p:cNvSpPr>
          <p:nvPr>
            <p:ph idx="1"/>
          </p:nvPr>
        </p:nvSpPr>
        <p:spPr/>
        <p:txBody>
          <a:bodyPr>
            <a:normAutofit lnSpcReduction="10000"/>
          </a:bodyPr>
          <a:lstStyle/>
          <a:p>
            <a:pPr>
              <a:buNone/>
            </a:pPr>
            <a:r>
              <a:rPr lang="en-US" b="1" dirty="0" err="1" smtClean="0"/>
              <a:t>Waarom</a:t>
            </a:r>
            <a:r>
              <a:rPr lang="en-US" b="1" dirty="0" smtClean="0"/>
              <a:t>:</a:t>
            </a:r>
          </a:p>
          <a:p>
            <a:r>
              <a:rPr lang="en-US" dirty="0" err="1" smtClean="0"/>
              <a:t>Er</a:t>
            </a:r>
            <a:r>
              <a:rPr lang="en-US" dirty="0" smtClean="0"/>
              <a:t> was </a:t>
            </a:r>
            <a:r>
              <a:rPr lang="en-US" dirty="0" err="1" smtClean="0"/>
              <a:t>bewustwording</a:t>
            </a:r>
            <a:r>
              <a:rPr lang="en-US" dirty="0" smtClean="0"/>
              <a:t> van de </a:t>
            </a:r>
            <a:r>
              <a:rPr lang="en-US" dirty="0" err="1" smtClean="0"/>
              <a:t>eigen</a:t>
            </a:r>
            <a:r>
              <a:rPr lang="en-US" dirty="0" smtClean="0"/>
              <a:t> </a:t>
            </a:r>
            <a:r>
              <a:rPr lang="en-US" dirty="0" err="1" smtClean="0"/>
              <a:t>cultuur</a:t>
            </a:r>
            <a:r>
              <a:rPr lang="en-US" dirty="0" smtClean="0"/>
              <a:t>, </a:t>
            </a:r>
            <a:r>
              <a:rPr lang="en-US" dirty="0" err="1" smtClean="0"/>
              <a:t>geschiedenis</a:t>
            </a:r>
            <a:r>
              <a:rPr lang="en-US" dirty="0" smtClean="0"/>
              <a:t> en </a:t>
            </a:r>
            <a:r>
              <a:rPr lang="en-US" dirty="0" err="1" smtClean="0"/>
              <a:t>indentiteit</a:t>
            </a:r>
            <a:endParaRPr lang="en-US" dirty="0" smtClean="0"/>
          </a:p>
          <a:p>
            <a:r>
              <a:rPr lang="en-US" dirty="0" smtClean="0"/>
              <a:t>Om het </a:t>
            </a:r>
            <a:r>
              <a:rPr lang="en-US" dirty="0" err="1" smtClean="0"/>
              <a:t>nationale</a:t>
            </a:r>
            <a:r>
              <a:rPr lang="en-US" dirty="0" smtClean="0"/>
              <a:t> </a:t>
            </a:r>
            <a:r>
              <a:rPr lang="en-US" dirty="0" err="1" smtClean="0"/>
              <a:t>bewustzijn</a:t>
            </a:r>
            <a:r>
              <a:rPr lang="en-US" dirty="0" smtClean="0"/>
              <a:t> </a:t>
            </a:r>
            <a:r>
              <a:rPr lang="en-US" dirty="0" err="1" smtClean="0"/>
              <a:t>te</a:t>
            </a:r>
            <a:r>
              <a:rPr lang="en-US" dirty="0" smtClean="0"/>
              <a:t> </a:t>
            </a:r>
            <a:r>
              <a:rPr lang="en-US" dirty="0" err="1" smtClean="0"/>
              <a:t>versterken</a:t>
            </a:r>
            <a:endParaRPr lang="en-US" dirty="0" smtClean="0"/>
          </a:p>
          <a:p>
            <a:pPr>
              <a:buNone/>
            </a:pPr>
            <a:r>
              <a:rPr lang="en-US" b="1" dirty="0" smtClean="0"/>
              <a:t>Hoe:</a:t>
            </a:r>
          </a:p>
          <a:p>
            <a:r>
              <a:rPr lang="en-US" dirty="0" err="1" smtClean="0"/>
              <a:t>Encyclopedie</a:t>
            </a:r>
            <a:endParaRPr lang="en-US" dirty="0" smtClean="0"/>
          </a:p>
          <a:p>
            <a:r>
              <a:rPr lang="en-US" dirty="0" err="1" smtClean="0"/>
              <a:t>Musea</a:t>
            </a:r>
            <a:endParaRPr lang="en-US" dirty="0" smtClean="0"/>
          </a:p>
          <a:p>
            <a:r>
              <a:rPr lang="en-US" dirty="0" err="1" smtClean="0"/>
              <a:t>Concertgebouwen</a:t>
            </a:r>
            <a:r>
              <a:rPr lang="en-US" dirty="0" smtClean="0"/>
              <a:t> </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F</a:t>
            </a:r>
            <a:r>
              <a:rPr lang="en-US" b="1" dirty="0" err="1" smtClean="0"/>
              <a:t>ilosofie</a:t>
            </a:r>
            <a:r>
              <a:rPr lang="en-US" b="1" dirty="0" smtClean="0"/>
              <a:t> van de </a:t>
            </a:r>
            <a:r>
              <a:rPr lang="en-US" b="1" dirty="0" err="1" smtClean="0"/>
              <a:t>Verlichting</a:t>
            </a:r>
            <a:endParaRPr lang="nl-NL" b="1" dirty="0"/>
          </a:p>
        </p:txBody>
      </p:sp>
      <p:sp>
        <p:nvSpPr>
          <p:cNvPr id="3" name="Tijdelijke aanduiding voor inhoud 2"/>
          <p:cNvSpPr>
            <a:spLocks noGrp="1"/>
          </p:cNvSpPr>
          <p:nvPr>
            <p:ph idx="1"/>
          </p:nvPr>
        </p:nvSpPr>
        <p:spPr/>
        <p:txBody>
          <a:bodyPr/>
          <a:lstStyle/>
          <a:p>
            <a:r>
              <a:rPr lang="nl-NL" dirty="0" smtClean="0"/>
              <a:t>Nadruk ligt op het gebruiken van je verstand</a:t>
            </a:r>
          </a:p>
          <a:p>
            <a:r>
              <a:rPr lang="nl-NL" dirty="0" smtClean="0"/>
              <a:t>Alles is heel rationeel</a:t>
            </a:r>
          </a:p>
          <a:p>
            <a:r>
              <a:rPr lang="nl-NL" dirty="0" smtClean="0"/>
              <a:t>Verering van de natuur</a:t>
            </a:r>
          </a:p>
          <a:p>
            <a:r>
              <a:rPr lang="nl-NL" dirty="0" smtClean="0"/>
              <a:t>Twijfel of de eigen kijk op de wereld wel klopt, omdat we in contact komen met andere culturen die andere ideeën hebben</a:t>
            </a:r>
          </a:p>
          <a:p>
            <a:r>
              <a:rPr lang="nl-NL" dirty="0" smtClean="0"/>
              <a:t>Opkomen voor een menswaardig bestaan</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Tijdsbeeld</a:t>
            </a:r>
            <a:r>
              <a:rPr lang="en-US" b="1" dirty="0" smtClean="0"/>
              <a:t> van de </a:t>
            </a:r>
            <a:r>
              <a:rPr lang="en-US" b="1" dirty="0" err="1" smtClean="0"/>
              <a:t>kunsten</a:t>
            </a:r>
            <a:r>
              <a:rPr lang="en-US" b="1" dirty="0" smtClean="0"/>
              <a:t> in de late 18e en begin 19e </a:t>
            </a:r>
            <a:r>
              <a:rPr lang="en-US" b="1" dirty="0" err="1" smtClean="0"/>
              <a:t>eeuw</a:t>
            </a:r>
            <a:endParaRPr lang="nl-NL" dirty="0"/>
          </a:p>
        </p:txBody>
      </p:sp>
      <p:sp>
        <p:nvSpPr>
          <p:cNvPr id="3" name="Tijdelijke aanduiding voor inhoud 2"/>
          <p:cNvSpPr>
            <a:spLocks noGrp="1"/>
          </p:cNvSpPr>
          <p:nvPr>
            <p:ph idx="1"/>
          </p:nvPr>
        </p:nvSpPr>
        <p:spPr/>
        <p:txBody>
          <a:bodyPr/>
          <a:lstStyle/>
          <a:p>
            <a:r>
              <a:rPr lang="en-US" dirty="0" err="1" smtClean="0"/>
              <a:t>Kunst</a:t>
            </a:r>
            <a:r>
              <a:rPr lang="en-US" dirty="0" smtClean="0"/>
              <a:t> en </a:t>
            </a:r>
            <a:r>
              <a:rPr lang="en-US" dirty="0" err="1" smtClean="0"/>
              <a:t>architectuur</a:t>
            </a:r>
            <a:r>
              <a:rPr lang="en-US" dirty="0" smtClean="0"/>
              <a:t> </a:t>
            </a:r>
            <a:r>
              <a:rPr lang="en-US" dirty="0" err="1" smtClean="0"/>
              <a:t>waren</a:t>
            </a:r>
            <a:r>
              <a:rPr lang="en-US" dirty="0" smtClean="0"/>
              <a:t> in de ban van het neo-</a:t>
            </a:r>
            <a:r>
              <a:rPr lang="en-US" dirty="0" err="1" smtClean="0"/>
              <a:t>classicisme</a:t>
            </a:r>
            <a:r>
              <a:rPr lang="en-US" dirty="0" smtClean="0"/>
              <a:t> </a:t>
            </a:r>
            <a:r>
              <a:rPr lang="en-US" dirty="0" err="1" smtClean="0"/>
              <a:t>waarin</a:t>
            </a:r>
            <a:r>
              <a:rPr lang="en-US" dirty="0" smtClean="0"/>
              <a:t> </a:t>
            </a:r>
            <a:r>
              <a:rPr lang="en-US" dirty="0" err="1" smtClean="0"/>
              <a:t>terug</a:t>
            </a:r>
            <a:r>
              <a:rPr lang="en-US" dirty="0" smtClean="0"/>
              <a:t> </a:t>
            </a:r>
            <a:r>
              <a:rPr lang="en-US" dirty="0" err="1" smtClean="0"/>
              <a:t>wordt</a:t>
            </a:r>
            <a:r>
              <a:rPr lang="en-US" dirty="0" smtClean="0"/>
              <a:t> </a:t>
            </a:r>
            <a:r>
              <a:rPr lang="en-US" dirty="0" err="1" smtClean="0"/>
              <a:t>gekeken</a:t>
            </a:r>
            <a:r>
              <a:rPr lang="en-US" dirty="0" smtClean="0"/>
              <a:t> </a:t>
            </a:r>
            <a:r>
              <a:rPr lang="en-US" dirty="0" err="1" smtClean="0"/>
              <a:t>naar</a:t>
            </a:r>
            <a:r>
              <a:rPr lang="en-US" dirty="0" smtClean="0"/>
              <a:t> de </a:t>
            </a:r>
            <a:r>
              <a:rPr lang="en-US" dirty="0" err="1" smtClean="0"/>
              <a:t>klassieke</a:t>
            </a:r>
            <a:r>
              <a:rPr lang="en-US" dirty="0" smtClean="0"/>
              <a:t> </a:t>
            </a:r>
            <a:r>
              <a:rPr lang="en-US" dirty="0" err="1" smtClean="0"/>
              <a:t>oudheid</a:t>
            </a:r>
            <a:endParaRPr lang="en-US" dirty="0" smtClean="0"/>
          </a:p>
          <a:p>
            <a:r>
              <a:rPr lang="en-US" dirty="0" err="1" smtClean="0"/>
              <a:t>Dat</a:t>
            </a:r>
            <a:r>
              <a:rPr lang="en-US" dirty="0" smtClean="0"/>
              <a:t> </a:t>
            </a:r>
            <a:r>
              <a:rPr lang="en-US" dirty="0" err="1" smtClean="0"/>
              <a:t>betekende</a:t>
            </a:r>
            <a:r>
              <a:rPr lang="en-US" dirty="0" smtClean="0"/>
              <a:t> </a:t>
            </a:r>
            <a:r>
              <a:rPr lang="en-US" dirty="0" err="1" smtClean="0"/>
              <a:t>veel</a:t>
            </a:r>
            <a:r>
              <a:rPr lang="en-US" dirty="0" smtClean="0"/>
              <a:t> </a:t>
            </a:r>
            <a:r>
              <a:rPr lang="en-US" dirty="0" err="1" smtClean="0"/>
              <a:t>regels</a:t>
            </a:r>
            <a:r>
              <a:rPr lang="en-US" dirty="0" smtClean="0"/>
              <a:t> </a:t>
            </a:r>
            <a:r>
              <a:rPr lang="en-US" dirty="0" err="1" smtClean="0"/>
              <a:t>voor</a:t>
            </a:r>
            <a:r>
              <a:rPr lang="en-US" dirty="0" smtClean="0"/>
              <a:t> </a:t>
            </a:r>
            <a:r>
              <a:rPr lang="en-US" dirty="0" err="1" smtClean="0"/>
              <a:t>alle</a:t>
            </a:r>
            <a:r>
              <a:rPr lang="en-US" dirty="0" smtClean="0"/>
              <a:t> </a:t>
            </a:r>
            <a:r>
              <a:rPr lang="en-US" dirty="0" err="1" smtClean="0"/>
              <a:t>kunstvormen</a:t>
            </a:r>
            <a:endParaRPr lang="en-US" dirty="0" smtClean="0"/>
          </a:p>
          <a:p>
            <a:r>
              <a:rPr lang="en-US" dirty="0" err="1" smtClean="0"/>
              <a:t>Alles</a:t>
            </a:r>
            <a:r>
              <a:rPr lang="en-US" dirty="0" smtClean="0"/>
              <a:t> lag al vast; de </a:t>
            </a:r>
            <a:r>
              <a:rPr lang="en-US" dirty="0" err="1" smtClean="0"/>
              <a:t>stijl</a:t>
            </a:r>
            <a:r>
              <a:rPr lang="en-US" dirty="0" smtClean="0"/>
              <a:t>, de </a:t>
            </a:r>
            <a:r>
              <a:rPr lang="en-US" dirty="0" err="1" smtClean="0"/>
              <a:t>maatverhoudingen</a:t>
            </a:r>
            <a:r>
              <a:rPr lang="en-US" dirty="0" smtClean="0"/>
              <a:t>, </a:t>
            </a:r>
            <a:r>
              <a:rPr lang="en-US" dirty="0" err="1" smtClean="0"/>
              <a:t>symmetrie</a:t>
            </a:r>
            <a:r>
              <a:rPr lang="en-US" dirty="0" smtClean="0"/>
              <a:t>, </a:t>
            </a:r>
            <a:r>
              <a:rPr lang="en-US" dirty="0" err="1" smtClean="0"/>
              <a:t>compositie</a:t>
            </a:r>
            <a:r>
              <a:rPr lang="en-US" dirty="0" smtClean="0"/>
              <a:t>, </a:t>
            </a:r>
            <a:r>
              <a:rPr lang="en-US" dirty="0" err="1" smtClean="0"/>
              <a:t>onderwerpen</a:t>
            </a:r>
            <a:r>
              <a:rPr lang="en-US" dirty="0" smtClean="0"/>
              <a:t> </a:t>
            </a:r>
            <a:r>
              <a:rPr lang="en-US" dirty="0" err="1" smtClean="0"/>
              <a:t>enz</a:t>
            </a:r>
            <a:r>
              <a:rPr lang="en-US" dirty="0" smtClean="0"/>
              <a:t>.</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t>Neoclassicisme</a:t>
            </a:r>
            <a:r>
              <a:rPr lang="en-US" dirty="0" smtClean="0"/>
              <a:t> </a:t>
            </a:r>
            <a:endParaRPr lang="nl-NL" dirty="0"/>
          </a:p>
        </p:txBody>
      </p:sp>
      <p:pic>
        <p:nvPicPr>
          <p:cNvPr id="1026" name="Picture 2" descr="http://www.belgiumview.com/foto/smvote/0001024aa.jpg"/>
          <p:cNvPicPr>
            <a:picLocks noChangeAspect="1" noChangeArrowheads="1"/>
          </p:cNvPicPr>
          <p:nvPr/>
        </p:nvPicPr>
        <p:blipFill>
          <a:blip r:embed="rId2" cstate="print"/>
          <a:srcRect/>
          <a:stretch>
            <a:fillRect/>
          </a:stretch>
        </p:blipFill>
        <p:spPr bwMode="auto">
          <a:xfrm>
            <a:off x="285720" y="1857364"/>
            <a:ext cx="3571875" cy="4762500"/>
          </a:xfrm>
          <a:prstGeom prst="rect">
            <a:avLst/>
          </a:prstGeom>
          <a:noFill/>
        </p:spPr>
      </p:pic>
      <p:pic>
        <p:nvPicPr>
          <p:cNvPr id="1030" name="Picture 6" descr="http://www.uic.edu/depts/ahaa/classes/ah111/L26/26-6.jpg"/>
          <p:cNvPicPr>
            <a:picLocks noChangeAspect="1" noChangeArrowheads="1"/>
          </p:cNvPicPr>
          <p:nvPr/>
        </p:nvPicPr>
        <p:blipFill>
          <a:blip r:embed="rId3" cstate="print"/>
          <a:srcRect/>
          <a:stretch>
            <a:fillRect/>
          </a:stretch>
        </p:blipFill>
        <p:spPr bwMode="auto">
          <a:xfrm>
            <a:off x="3929058" y="1857364"/>
            <a:ext cx="5087070" cy="33147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err="1" smtClean="0"/>
              <a:t>Reacties</a:t>
            </a:r>
            <a:r>
              <a:rPr lang="en-US" b="1" dirty="0" smtClean="0"/>
              <a:t> van </a:t>
            </a:r>
            <a:r>
              <a:rPr lang="en-US" b="1" dirty="0" err="1" smtClean="0"/>
              <a:t>kunst</a:t>
            </a:r>
            <a:r>
              <a:rPr lang="en-US" b="1" dirty="0" smtClean="0"/>
              <a:t> op de </a:t>
            </a:r>
            <a:r>
              <a:rPr lang="en-US" b="1" dirty="0" err="1" smtClean="0"/>
              <a:t>maatschappij</a:t>
            </a:r>
            <a:endParaRPr lang="nl-NL" b="1" dirty="0"/>
          </a:p>
        </p:txBody>
      </p:sp>
      <p:sp>
        <p:nvSpPr>
          <p:cNvPr id="3" name="Tijdelijke aanduiding voor inhoud 2"/>
          <p:cNvSpPr>
            <a:spLocks noGrp="1"/>
          </p:cNvSpPr>
          <p:nvPr>
            <p:ph idx="1"/>
          </p:nvPr>
        </p:nvSpPr>
        <p:spPr/>
        <p:txBody>
          <a:bodyPr/>
          <a:lstStyle/>
          <a:p>
            <a:r>
              <a:rPr lang="en-US" dirty="0" smtClean="0"/>
              <a:t>Het </a:t>
            </a:r>
            <a:r>
              <a:rPr lang="en-US" dirty="0" err="1" smtClean="0"/>
              <a:t>rationele</a:t>
            </a:r>
            <a:r>
              <a:rPr lang="en-US" dirty="0" smtClean="0"/>
              <a:t> van de </a:t>
            </a:r>
            <a:r>
              <a:rPr lang="en-US" dirty="0" err="1" smtClean="0"/>
              <a:t>Verlichting</a:t>
            </a:r>
            <a:r>
              <a:rPr lang="en-US" dirty="0" smtClean="0"/>
              <a:t>, van het </a:t>
            </a:r>
            <a:r>
              <a:rPr lang="en-US" dirty="0" err="1" smtClean="0"/>
              <a:t>neoclassicisme</a:t>
            </a:r>
            <a:r>
              <a:rPr lang="en-US" dirty="0" smtClean="0"/>
              <a:t> en de </a:t>
            </a:r>
            <a:r>
              <a:rPr lang="en-US" dirty="0" err="1" smtClean="0"/>
              <a:t>industrialisatie</a:t>
            </a:r>
            <a:r>
              <a:rPr lang="en-US" dirty="0" smtClean="0"/>
              <a:t> </a:t>
            </a:r>
            <a:r>
              <a:rPr lang="en-US" dirty="0" err="1" smtClean="0"/>
              <a:t>zorgde</a:t>
            </a:r>
            <a:r>
              <a:rPr lang="en-US" dirty="0" smtClean="0"/>
              <a:t> </a:t>
            </a:r>
            <a:r>
              <a:rPr lang="en-US" dirty="0" err="1" smtClean="0"/>
              <a:t>voor</a:t>
            </a:r>
            <a:r>
              <a:rPr lang="en-US" dirty="0" smtClean="0"/>
              <a:t> </a:t>
            </a:r>
            <a:r>
              <a:rPr lang="en-US" dirty="0" err="1" smtClean="0"/>
              <a:t>een</a:t>
            </a:r>
            <a:r>
              <a:rPr lang="en-US" dirty="0" smtClean="0"/>
              <a:t> </a:t>
            </a:r>
            <a:r>
              <a:rPr lang="en-US" dirty="0" err="1" smtClean="0"/>
              <a:t>tegenreactie</a:t>
            </a:r>
            <a:endParaRPr lang="en-US" dirty="0"/>
          </a:p>
          <a:p>
            <a:r>
              <a:rPr lang="en-US" dirty="0" err="1" smtClean="0"/>
              <a:t>Een</a:t>
            </a:r>
            <a:r>
              <a:rPr lang="en-US" dirty="0" smtClean="0"/>
              <a:t> </a:t>
            </a:r>
            <a:r>
              <a:rPr lang="en-US" dirty="0" err="1" smtClean="0"/>
              <a:t>groep</a:t>
            </a:r>
            <a:r>
              <a:rPr lang="en-US" dirty="0" smtClean="0"/>
              <a:t> </a:t>
            </a:r>
            <a:r>
              <a:rPr lang="en-US" dirty="0" err="1" smtClean="0"/>
              <a:t>kunstenaars</a:t>
            </a:r>
            <a:r>
              <a:rPr lang="en-US" dirty="0" smtClean="0"/>
              <a:t> </a:t>
            </a:r>
            <a:r>
              <a:rPr lang="en-US" dirty="0" err="1" smtClean="0"/>
              <a:t>kiest</a:t>
            </a:r>
            <a:r>
              <a:rPr lang="en-US" dirty="0" smtClean="0"/>
              <a:t> </a:t>
            </a:r>
            <a:r>
              <a:rPr lang="en-US" dirty="0" err="1" smtClean="0"/>
              <a:t>juist</a:t>
            </a:r>
            <a:r>
              <a:rPr lang="en-US" dirty="0" smtClean="0"/>
              <a:t> </a:t>
            </a:r>
            <a:r>
              <a:rPr lang="en-US" dirty="0" err="1" smtClean="0"/>
              <a:t>voor</a:t>
            </a:r>
            <a:r>
              <a:rPr lang="en-US" dirty="0" smtClean="0"/>
              <a:t> </a:t>
            </a:r>
            <a:br>
              <a:rPr lang="en-US" dirty="0" smtClean="0"/>
            </a:br>
            <a:r>
              <a:rPr lang="en-US" b="1" i="1" dirty="0" err="1" smtClean="0"/>
              <a:t>gevoel</a:t>
            </a:r>
            <a:r>
              <a:rPr lang="en-US" b="1" i="1" dirty="0" smtClean="0"/>
              <a:t> en </a:t>
            </a:r>
            <a:r>
              <a:rPr lang="en-US" b="1" i="1" dirty="0" err="1" smtClean="0"/>
              <a:t>emotie</a:t>
            </a:r>
            <a:r>
              <a:rPr lang="en-US" b="1" i="1" dirty="0" smtClean="0"/>
              <a:t> </a:t>
            </a:r>
            <a:r>
              <a:rPr lang="en-US" dirty="0" smtClean="0"/>
              <a:t>en </a:t>
            </a:r>
            <a:r>
              <a:rPr lang="en-US" dirty="0" err="1" smtClean="0"/>
              <a:t>zet</a:t>
            </a:r>
            <a:r>
              <a:rPr lang="en-US" dirty="0" smtClean="0"/>
              <a:t> </a:t>
            </a:r>
            <a:r>
              <a:rPr lang="en-US" dirty="0" err="1" smtClean="0"/>
              <a:t>zich</a:t>
            </a:r>
            <a:r>
              <a:rPr lang="en-US" dirty="0" smtClean="0"/>
              <a:t> </a:t>
            </a:r>
            <a:r>
              <a:rPr lang="en-US" dirty="0" err="1" smtClean="0"/>
              <a:t>af</a:t>
            </a:r>
            <a:r>
              <a:rPr lang="en-US" dirty="0" smtClean="0"/>
              <a:t> </a:t>
            </a:r>
            <a:r>
              <a:rPr lang="en-US" dirty="0" err="1" smtClean="0"/>
              <a:t>tegen</a:t>
            </a:r>
            <a:r>
              <a:rPr lang="en-US" dirty="0" smtClean="0"/>
              <a:t> het </a:t>
            </a:r>
            <a:r>
              <a:rPr lang="en-US" dirty="0" err="1" smtClean="0"/>
              <a:t>rationeel</a:t>
            </a:r>
            <a:r>
              <a:rPr lang="en-US" dirty="0" smtClean="0"/>
              <a:t> </a:t>
            </a:r>
            <a:r>
              <a:rPr lang="en-US" dirty="0" err="1" smtClean="0"/>
              <a:t>denken</a:t>
            </a:r>
            <a:endParaRPr lang="en-US" dirty="0" smtClean="0"/>
          </a:p>
          <a:p>
            <a:r>
              <a:rPr lang="en-US" dirty="0" err="1" smtClean="0"/>
              <a:t>Zo</a:t>
            </a:r>
            <a:r>
              <a:rPr lang="en-US" dirty="0" smtClean="0"/>
              <a:t> </a:t>
            </a:r>
            <a:r>
              <a:rPr lang="en-US" dirty="0" err="1" smtClean="0"/>
              <a:t>ontstaat</a:t>
            </a:r>
            <a:r>
              <a:rPr lang="en-US" dirty="0" smtClean="0"/>
              <a:t> de </a:t>
            </a:r>
            <a:r>
              <a:rPr lang="en-US" b="1" i="1" dirty="0" err="1" smtClean="0"/>
              <a:t>Romantiek</a:t>
            </a:r>
            <a:endParaRPr lang="nl-NL"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De </a:t>
            </a:r>
            <a:r>
              <a:rPr lang="en-US" b="1" dirty="0" err="1" smtClean="0"/>
              <a:t>romantiek</a:t>
            </a:r>
            <a:endParaRPr lang="nl-NL" b="1" dirty="0"/>
          </a:p>
        </p:txBody>
      </p:sp>
      <p:pic>
        <p:nvPicPr>
          <p:cNvPr id="33794" name="Picture 2" descr="http://www.schooltv.nl/eigenwijzer/mmbase/images/2327110"/>
          <p:cNvPicPr>
            <a:picLocks noChangeAspect="1" noChangeArrowheads="1"/>
          </p:cNvPicPr>
          <p:nvPr/>
        </p:nvPicPr>
        <p:blipFill>
          <a:blip r:embed="rId2" cstate="print"/>
          <a:srcRect/>
          <a:stretch>
            <a:fillRect/>
          </a:stretch>
        </p:blipFill>
        <p:spPr bwMode="auto">
          <a:xfrm>
            <a:off x="142880" y="1928802"/>
            <a:ext cx="5143500" cy="4105275"/>
          </a:xfrm>
          <a:prstGeom prst="rect">
            <a:avLst/>
          </a:prstGeom>
          <a:noFill/>
        </p:spPr>
      </p:pic>
      <p:pic>
        <p:nvPicPr>
          <p:cNvPr id="33796" name="Picture 4" descr="http://passievoorhanden.web-log.nl/.a/6a0133f007131b970b0134858e8223970c-800wi"/>
          <p:cNvPicPr>
            <a:picLocks noChangeAspect="1" noChangeArrowheads="1"/>
          </p:cNvPicPr>
          <p:nvPr/>
        </p:nvPicPr>
        <p:blipFill>
          <a:blip r:embed="rId3" cstate="print"/>
          <a:srcRect/>
          <a:stretch>
            <a:fillRect/>
          </a:stretch>
        </p:blipFill>
        <p:spPr bwMode="auto">
          <a:xfrm>
            <a:off x="5429256" y="1928802"/>
            <a:ext cx="3506384" cy="44291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219200"/>
          </a:xfrm>
        </p:spPr>
        <p:txBody>
          <a:bodyPr/>
          <a:lstStyle/>
          <a:p>
            <a:r>
              <a:rPr lang="nl-NL" altLang="nl-NL"/>
              <a:t>Kenmerken</a:t>
            </a:r>
          </a:p>
        </p:txBody>
      </p:sp>
      <p:sp>
        <p:nvSpPr>
          <p:cNvPr id="3075" name="Text Box 3"/>
          <p:cNvSpPr txBox="1">
            <a:spLocks noChangeArrowheads="1"/>
          </p:cNvSpPr>
          <p:nvPr/>
        </p:nvSpPr>
        <p:spPr bwMode="auto">
          <a:xfrm>
            <a:off x="152400" y="1673225"/>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2800" dirty="0" smtClean="0"/>
              <a:t>- </a:t>
            </a:r>
            <a:r>
              <a:rPr lang="nl-NL" altLang="nl-NL" sz="2800" b="1" dirty="0" smtClean="0"/>
              <a:t>Gevoel</a:t>
            </a:r>
            <a:r>
              <a:rPr lang="nl-NL" altLang="nl-NL" sz="2800" dirty="0" smtClean="0"/>
              <a:t>: De </a:t>
            </a:r>
            <a:r>
              <a:rPr lang="nl-NL" altLang="nl-NL" sz="2800" dirty="0"/>
              <a:t>kunstenaar kiest die beeldende middelen die hem, naar zijn gevoel, het best in staat stellen uitdrukking te geven aan zijn emoties. Het is daarom moeilijk de schilderkunst van de romantiek in één zin te typeren. </a:t>
            </a:r>
          </a:p>
          <a:p>
            <a:pPr>
              <a:spcBef>
                <a:spcPct val="50000"/>
              </a:spcBef>
              <a:buFontTx/>
              <a:buChar char="-"/>
            </a:pPr>
            <a:r>
              <a:rPr lang="nl-NL" altLang="nl-NL" sz="2800" b="1" dirty="0"/>
              <a:t>Beweeglijk </a:t>
            </a:r>
            <a:r>
              <a:rPr lang="nl-NL" altLang="nl-NL" sz="2800" dirty="0"/>
              <a:t>schilderachtige </a:t>
            </a:r>
            <a:r>
              <a:rPr lang="nl-NL" altLang="nl-NL" sz="2800" dirty="0" smtClean="0"/>
              <a:t>stijl</a:t>
            </a:r>
            <a:endParaRPr lang="nl-NL" altLang="nl-NL" sz="2800" dirty="0"/>
          </a:p>
          <a:p>
            <a:pPr>
              <a:spcBef>
                <a:spcPct val="50000"/>
              </a:spcBef>
              <a:buFontTx/>
              <a:buChar char="-"/>
            </a:pPr>
            <a:r>
              <a:rPr lang="nl-NL" altLang="nl-NL" sz="2800" dirty="0" smtClean="0"/>
              <a:t> </a:t>
            </a:r>
            <a:r>
              <a:rPr lang="nl-NL" altLang="nl-NL" sz="2800" b="1" dirty="0" smtClean="0"/>
              <a:t>Contrast</a:t>
            </a:r>
            <a:r>
              <a:rPr lang="nl-NL" altLang="nl-NL" sz="2800" dirty="0" smtClean="0"/>
              <a:t> in lichtval </a:t>
            </a:r>
            <a:r>
              <a:rPr lang="nl-NL" altLang="nl-NL" sz="2800" dirty="0"/>
              <a:t>en kleur speelt belangrijke rol </a:t>
            </a:r>
            <a:r>
              <a:rPr lang="nl-NL" altLang="nl-NL" sz="2800" dirty="0" smtClean="0"/>
              <a:t/>
            </a:r>
            <a:br>
              <a:rPr lang="nl-NL" altLang="nl-NL" sz="2800" dirty="0" smtClean="0"/>
            </a:br>
            <a:r>
              <a:rPr lang="nl-NL" altLang="nl-NL" sz="2800" dirty="0" smtClean="0"/>
              <a:t>   (</a:t>
            </a:r>
            <a:r>
              <a:rPr lang="nl-NL" altLang="nl-NL" sz="2800" dirty="0"/>
              <a:t>opwekken van sferen)</a:t>
            </a:r>
          </a:p>
        </p:txBody>
      </p:sp>
    </p:spTree>
    <p:extLst>
      <p:ext uri="{BB962C8B-B14F-4D97-AF65-F5344CB8AC3E}">
        <p14:creationId xmlns:p14="http://schemas.microsoft.com/office/powerpoint/2010/main" val="1232040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408</TotalTime>
  <Words>1201</Words>
  <Application>Microsoft Office PowerPoint</Application>
  <PresentationFormat>Diavoorstelling (4:3)</PresentationFormat>
  <Paragraphs>154</Paragraphs>
  <Slides>37</Slides>
  <Notes>2</Notes>
  <HiddenSlides>0</HiddenSlides>
  <MMClips>2</MMClips>
  <ScaleCrop>false</ScaleCrop>
  <HeadingPairs>
    <vt:vector size="4" baseType="variant">
      <vt:variant>
        <vt:lpstr>Thema</vt:lpstr>
      </vt:variant>
      <vt:variant>
        <vt:i4>9</vt:i4>
      </vt:variant>
      <vt:variant>
        <vt:lpstr>Diatitels</vt:lpstr>
      </vt:variant>
      <vt:variant>
        <vt:i4>37</vt:i4>
      </vt:variant>
    </vt:vector>
  </HeadingPairs>
  <TitlesOfParts>
    <vt:vector size="46" baseType="lpstr">
      <vt:lpstr>Office-thema</vt:lpstr>
      <vt:lpstr>Standaardontwerp</vt:lpstr>
      <vt:lpstr>1_Standaardontwerp</vt:lpstr>
      <vt:lpstr>2_Standaardontwerp</vt:lpstr>
      <vt:lpstr>3_Standaardontwerp</vt:lpstr>
      <vt:lpstr>4_Standaardontwerp</vt:lpstr>
      <vt:lpstr>5_Standaardontwerp</vt:lpstr>
      <vt:lpstr>6_Standaardontwerp</vt:lpstr>
      <vt:lpstr>7_Standaardontwerp</vt:lpstr>
      <vt:lpstr>De 19e eeuw ( 1800- 1900)</vt:lpstr>
      <vt:lpstr>Tijdsbeeld van de maatschappij in de late 18e en begin 19e eeuw</vt:lpstr>
      <vt:lpstr> De industriële revolutie  </vt:lpstr>
      <vt:lpstr>Filosofie van de Verlichting</vt:lpstr>
      <vt:lpstr>Tijdsbeeld van de kunsten in de late 18e en begin 19e eeuw</vt:lpstr>
      <vt:lpstr>Neoclassicisme </vt:lpstr>
      <vt:lpstr>Reacties van kunst op de maatschappij</vt:lpstr>
      <vt:lpstr>De romantiek</vt:lpstr>
      <vt:lpstr>Kenmerken</vt:lpstr>
      <vt:lpstr>Onderwerpen schilderijen</vt:lpstr>
      <vt:lpstr>Géricault </vt:lpstr>
      <vt:lpstr>PowerPoint-presentatie</vt:lpstr>
      <vt:lpstr>Reacties van kunst op ontwikkeling  in de maatschappij: realisme</vt:lpstr>
      <vt:lpstr>Het Realisme</vt:lpstr>
      <vt:lpstr> Realisme: Geen schoonheid maar werkelijkheid</vt:lpstr>
      <vt:lpstr>PowerPoint-presentatie</vt:lpstr>
      <vt:lpstr> Gustave Courbet</vt:lpstr>
      <vt:lpstr>Ontstaan van de moderne samenleving in de 19e eeuw</vt:lpstr>
      <vt:lpstr>Wainwright building in Chicago</vt:lpstr>
      <vt:lpstr>PowerPoint-presentatie</vt:lpstr>
      <vt:lpstr>PowerPoint-presentatie</vt:lpstr>
      <vt:lpstr>PowerPoint-presentatie</vt:lpstr>
      <vt:lpstr>PowerPoint-presentatie</vt:lpstr>
      <vt:lpstr>De opkomst van de fotografie had invloed op de ontwikkeling van de kunst </vt:lpstr>
      <vt:lpstr> Een nieuwe manier van schilderen ontstaat: het impressionisme </vt:lpstr>
      <vt:lpstr>Foto’s vormen het uitgangspunt om te schilderen </vt:lpstr>
      <vt:lpstr>Beweging kan worden bestudeerd en nageschilderd </vt:lpstr>
      <vt:lpstr>Opera: Romantisch </vt:lpstr>
      <vt:lpstr> Wagner</vt:lpstr>
      <vt:lpstr> Wagner</vt:lpstr>
      <vt:lpstr>Opera: Realisme</vt:lpstr>
      <vt:lpstr>Het romantisch ballet</vt:lpstr>
      <vt:lpstr> Drijven op gevoel</vt:lpstr>
      <vt:lpstr> Theater: Volksvermaak</vt:lpstr>
      <vt:lpstr>Kunstenaar krijgt een nieuw publiek</vt:lpstr>
      <vt:lpstr>Nieuwe stemmingen in de kunst</vt:lpstr>
      <vt:lpstr>Verzamelen en catalogiseren</vt:lpstr>
    </vt:vector>
  </TitlesOfParts>
  <Company>Mondriaan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19e eeuw</dc:title>
  <dc:creator>Marjon Velsink</dc:creator>
  <cp:lastModifiedBy>Marjon Velsink</cp:lastModifiedBy>
  <cp:revision>41</cp:revision>
  <dcterms:created xsi:type="dcterms:W3CDTF">2010-09-12T13:03:55Z</dcterms:created>
  <dcterms:modified xsi:type="dcterms:W3CDTF">2017-01-29T12:57:26Z</dcterms:modified>
</cp:coreProperties>
</file>